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72" r:id="rId8"/>
    <p:sldId id="262" r:id="rId9"/>
    <p:sldId id="267" r:id="rId10"/>
    <p:sldId id="268" r:id="rId11"/>
    <p:sldId id="269" r:id="rId12"/>
    <p:sldId id="264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3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02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7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6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5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98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29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1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72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0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7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733F-6DE0-49F1-B211-A438F0E95B56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345E-3F11-495B-8AAA-9617401CB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0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FISCAL MULTIPLIERS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200" i="1" dirty="0" err="1">
                <a:solidFill>
                  <a:schemeClr val="tx1"/>
                </a:solidFill>
              </a:rPr>
              <a:t>Arbresh</a:t>
            </a:r>
            <a:r>
              <a:rPr lang="en-GB" sz="2200" i="1" dirty="0">
                <a:solidFill>
                  <a:schemeClr val="tx1"/>
                </a:solidFill>
              </a:rPr>
              <a:t> MAMUDI, State University of Tetovo,</a:t>
            </a:r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i="1" dirty="0">
                <a:solidFill>
                  <a:schemeClr val="tx1"/>
                </a:solidFill>
              </a:rPr>
              <a:t>Geoff PUGH, Staffordshire University Business School</a:t>
            </a:r>
            <a:endParaRPr lang="en-GB" sz="2200" dirty="0">
              <a:solidFill>
                <a:schemeClr val="tx1"/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931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291428"/>
              </p:ext>
            </p:extLst>
          </p:nvPr>
        </p:nvGraphicFramePr>
        <p:xfrm>
          <a:off x="-2" y="1"/>
          <a:ext cx="9144001" cy="5261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8132"/>
                <a:gridCol w="2126183"/>
                <a:gridCol w="2126183"/>
                <a:gridCol w="1432477"/>
                <a:gridCol w="1761026"/>
              </a:tblGrid>
              <a:tr h="56503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Table 4: Total sample results- different specification (WLS and cluster-robust SEs)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2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Group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Variables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Description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Baseline </a:t>
                      </a:r>
                      <a:r>
                        <a:rPr lang="en-GB" sz="1600" dirty="0" smtClean="0">
                          <a:effectLst/>
                        </a:rPr>
                        <a:t>model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(1)</a:t>
                      </a:r>
                      <a:r>
                        <a:rPr lang="en-GB" sz="1600" baseline="30000" dirty="0">
                          <a:effectLst/>
                        </a:rPr>
                        <a:t>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Preferred</a:t>
                      </a:r>
                      <a:r>
                        <a:rPr lang="en-GB" sz="1600" baseline="0" dirty="0" smtClean="0">
                          <a:effectLst/>
                        </a:rPr>
                        <a:t> model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(2)</a:t>
                      </a:r>
                      <a:r>
                        <a:rPr lang="en-GB" sz="1600" baseline="30000" dirty="0">
                          <a:effectLst/>
                        </a:rPr>
                        <a:t>b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218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MV for augmented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models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indebt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Indebtedness of the country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-0.159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(0.102)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-0.171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(0.104)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open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Openness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-0.470***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(0.162)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-0.499***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(0.163)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er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Exchange rate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0.251*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(0.153)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0.279*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(0.133)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employ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Employment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0.063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(0.116)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0.049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(0.116)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lmi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Labour market institutions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0.595***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(0.125)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0.579***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(0.126)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recc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Multipliers estimated assuming reccesion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-0.198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(0.332)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-0.273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(0.293)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exp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Multipliers estimated assuming expansion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-0.406**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(0.209)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-0.484**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(0.212)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fincrisis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Multipliers estimated assuming financial crisis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0.362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(0.331)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9512" y="5253300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Primary studies </a:t>
            </a:r>
            <a:r>
              <a:rPr lang="en-GB" dirty="0"/>
              <a:t>controlling for the degree of openness, type of exchange rate and labour market characteristics, yield significantly different estimates compared to </a:t>
            </a:r>
            <a:r>
              <a:rPr lang="en-GB" dirty="0" smtClean="0"/>
              <a:t>conventional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multipliers estimated  </a:t>
            </a:r>
            <a:r>
              <a:rPr lang="en-GB" dirty="0" smtClean="0"/>
              <a:t>for expansion periods are </a:t>
            </a:r>
            <a:r>
              <a:rPr lang="en-GB" dirty="0"/>
              <a:t>smaller </a:t>
            </a:r>
          </a:p>
        </p:txBody>
      </p:sp>
    </p:spTree>
    <p:extLst>
      <p:ext uri="{BB962C8B-B14F-4D97-AF65-F5344CB8AC3E}">
        <p14:creationId xmlns:p14="http://schemas.microsoft.com/office/powerpoint/2010/main" val="3035582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839761"/>
              </p:ext>
            </p:extLst>
          </p:nvPr>
        </p:nvGraphicFramePr>
        <p:xfrm>
          <a:off x="107504" y="0"/>
          <a:ext cx="9036495" cy="4596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8167"/>
                <a:gridCol w="2101187"/>
                <a:gridCol w="2101187"/>
                <a:gridCol w="1415634"/>
                <a:gridCol w="1740320"/>
              </a:tblGrid>
              <a:tr h="4870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Table 4: Total sample results- different specification (WLS and cluster-robust SEs)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1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Group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Variables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Description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Baseline model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(</a:t>
                      </a:r>
                      <a:r>
                        <a:rPr lang="en-GB" sz="1400" dirty="0">
                          <a:effectLst/>
                        </a:rPr>
                        <a:t>1)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Preferred</a:t>
                      </a:r>
                      <a:r>
                        <a:rPr lang="en-GB" sz="1100" baseline="0" dirty="0" smtClean="0">
                          <a:effectLst/>
                        </a:rPr>
                        <a:t> model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(2)</a:t>
                      </a:r>
                      <a:r>
                        <a:rPr lang="en-GB" sz="1400" baseline="30000" dirty="0">
                          <a:effectLst/>
                        </a:rPr>
                        <a:t>b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107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 data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epl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Employment protection rate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0.029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(0.067)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0.043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(0.066)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tud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Trade union density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-0.001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(0.004)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-0.000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(0.004)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brr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Benefit replacement rate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0.566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(0.481)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0.788*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(0.440)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coor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Wage coordination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0.058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(0.072)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0.059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(0.077)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Interest rate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-0.002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(0.024)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-0.002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(0.023)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impgdp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Import/GDP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-0.013**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(0.005)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-0.013**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(0.005)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credgdp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Domestic credit/GDP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(0.002)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0.001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(0.002)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debtgdp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Debt/GDP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(0.002)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0.003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(0.002)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458112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Primary (contextual) variables: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models: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Openness </a:t>
            </a:r>
            <a:r>
              <a:rPr lang="en-GB" dirty="0"/>
              <a:t>channel </a:t>
            </a:r>
            <a:r>
              <a:rPr lang="en-GB" dirty="0" smtClean="0"/>
              <a:t>is an </a:t>
            </a:r>
            <a:r>
              <a:rPr lang="en-GB" dirty="0"/>
              <a:t>important determinant of the </a:t>
            </a:r>
            <a:r>
              <a:rPr lang="en-GB" dirty="0" smtClean="0"/>
              <a:t>multiplier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A difference between economies of 30pp implies a difference in multiplier of 0.39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Preferred model: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replacement </a:t>
            </a:r>
            <a:r>
              <a:rPr lang="en-GB" dirty="0" smtClean="0"/>
              <a:t>ratio also affects the </a:t>
            </a:r>
            <a:r>
              <a:rPr lang="en-GB" dirty="0"/>
              <a:t>value of the </a:t>
            </a:r>
            <a:r>
              <a:rPr lang="en-GB" dirty="0" smtClean="0"/>
              <a:t>multiplier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A difference between economies of </a:t>
            </a:r>
            <a:r>
              <a:rPr lang="en-GB" dirty="0" smtClean="0"/>
              <a:t>0.10 </a:t>
            </a:r>
            <a:r>
              <a:rPr lang="en-GB" dirty="0"/>
              <a:t>implies a difference in multiplier of </a:t>
            </a:r>
            <a:r>
              <a:rPr lang="en-GB" dirty="0" smtClean="0"/>
              <a:t>0.08</a:t>
            </a:r>
            <a:endParaRPr lang="en-GB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4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‘True’ multiplier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678945"/>
              </p:ext>
            </p:extLst>
          </p:nvPr>
        </p:nvGraphicFramePr>
        <p:xfrm>
          <a:off x="107505" y="1268755"/>
          <a:ext cx="9036495" cy="5589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6534"/>
                <a:gridCol w="1158148"/>
                <a:gridCol w="793438"/>
                <a:gridCol w="696440"/>
                <a:gridCol w="1261935"/>
              </a:tblGrid>
              <a:tr h="490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Study characteristics (other factors held constant)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Combined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effect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t-stat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p-value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CI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Study estimated by SEE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(incr=0; tempor=0;  transit=0; quart=0; horiz=mean; primary data=mean)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1.549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3.67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0.70;2.39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Study estimated by VAR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(incr=0; tempor=0; transit=0; quart=0; horiz=mean; primary data=mean)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2.423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4.75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1.4;3.44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Fiscal impulse is CONSUMPTION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</a:t>
                      </a:r>
                      <a:r>
                        <a:rPr lang="en-GB" sz="1200" dirty="0" err="1" smtClean="0">
                          <a:effectLst/>
                        </a:rPr>
                        <a:t>incr</a:t>
                      </a:r>
                      <a:r>
                        <a:rPr lang="en-GB" sz="1200" dirty="0" smtClean="0">
                          <a:effectLst/>
                        </a:rPr>
                        <a:t>=1; </a:t>
                      </a:r>
                      <a:r>
                        <a:rPr lang="en-GB" sz="1200" dirty="0" err="1">
                          <a:effectLst/>
                        </a:rPr>
                        <a:t>tempor</a:t>
                      </a:r>
                      <a:r>
                        <a:rPr lang="en-GB" sz="1200" dirty="0">
                          <a:effectLst/>
                        </a:rPr>
                        <a:t>=0; transit=0; quart=0; </a:t>
                      </a:r>
                      <a:r>
                        <a:rPr lang="en-GB" sz="1200" dirty="0" err="1">
                          <a:effectLst/>
                        </a:rPr>
                        <a:t>horiz</a:t>
                      </a:r>
                      <a:r>
                        <a:rPr lang="en-GB" sz="1200" dirty="0">
                          <a:effectLst/>
                        </a:rPr>
                        <a:t>=mean; primary data=mean)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3.041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6.09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2.03;4.04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Fiscal impulse is INVESTMENT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(incr=0; tempor=0; transit=0; quart=0; horiz=mean; primary data=mean)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2.995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5.83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1.96;4.02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Fiscal impulse is MILITARY SPENDING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(incr=0; tempor=0; transit=0; quart=0; horiz=mean; primary data=mean)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2.294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1.08;3.5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Fiscal impulse is TAX SHOCK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(incr=0; tempor=0; transit=0; quart=0; horiz=mean; primary data=mean)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1.934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4.17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1;2.86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Fiscal impulse is PUBLIC EMPLOYMENT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(incr=0; tempor=0; transit=0; quart=0; horiz=mean; primary data=mean)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2.508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3.98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1.24;3.76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Study estimated by SEE, fiscal impulse is NOTSPE,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(incr=1; tempor=1; exp=1; quart=1; japan=1)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-1.504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-2.64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-2.64;-0.36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Study estimated by SEE, fiscal impulse is TAX,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(incr=1; tempor=1; exp=1; quart=1; japan=1)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-1.957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-3.38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-3.11;-0.79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Study estimated by SEE, fiscal impulse is TAX,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(incr=1; tempor=1; transit=0; quart=1; horiz=mean; primary data=mean)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-0.627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-2.41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-1.15;-0.10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Study estimated by VAR, fiscal impulse is TAX,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(incr=1; tempor=1; transit=0; quart=1; horiz=mean; primary data=mean)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0.25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2.01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0.049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0.001;0.49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Study estimated by VAR, fiscal impulse is TAX,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(incr=0; tempor=1; exp=1; quart=1; horiz=mean; primary data=mean)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-0.003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0.459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-0.34;0.76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60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heterogeneity of the reported multipliers </a:t>
            </a:r>
            <a:r>
              <a:rPr lang="en-GB" dirty="0" smtClean="0"/>
              <a:t>arises </a:t>
            </a:r>
            <a:r>
              <a:rPr lang="en-GB" dirty="0"/>
              <a:t>from </a:t>
            </a:r>
            <a:r>
              <a:rPr lang="en-GB" dirty="0" smtClean="0"/>
              <a:t>many study characteristics</a:t>
            </a:r>
          </a:p>
          <a:p>
            <a:pPr algn="just"/>
            <a:r>
              <a:rPr lang="en-GB" dirty="0"/>
              <a:t>Structural </a:t>
            </a:r>
            <a:r>
              <a:rPr lang="en-GB" dirty="0" smtClean="0"/>
              <a:t>characteristics:</a:t>
            </a:r>
          </a:p>
          <a:p>
            <a:pPr lvl="1" algn="just"/>
            <a:r>
              <a:rPr lang="en-GB" sz="3200" dirty="0" smtClean="0"/>
              <a:t> </a:t>
            </a:r>
            <a:r>
              <a:rPr lang="en-GB" sz="3200" dirty="0"/>
              <a:t>O</a:t>
            </a:r>
            <a:r>
              <a:rPr lang="en-GB" sz="3200" dirty="0" smtClean="0"/>
              <a:t>penness </a:t>
            </a:r>
            <a:r>
              <a:rPr lang="en-GB" sz="3200" dirty="0"/>
              <a:t>channel </a:t>
            </a:r>
            <a:r>
              <a:rPr lang="en-GB" sz="3200" dirty="0" smtClean="0"/>
              <a:t> - very large</a:t>
            </a:r>
          </a:p>
          <a:p>
            <a:pPr lvl="1" algn="just"/>
            <a:r>
              <a:rPr lang="en-GB" sz="3200" dirty="0"/>
              <a:t>R</a:t>
            </a:r>
            <a:r>
              <a:rPr lang="en-GB" sz="3200" dirty="0" smtClean="0"/>
              <a:t>eplacement ratio - smaller but still substantial</a:t>
            </a:r>
          </a:p>
          <a:p>
            <a:pPr algn="just"/>
            <a:r>
              <a:rPr lang="en-GB" dirty="0" smtClean="0"/>
              <a:t>There is no </a:t>
            </a:r>
            <a:r>
              <a:rPr lang="en-GB" smtClean="0"/>
              <a:t>true multiplier </a:t>
            </a:r>
          </a:p>
          <a:p>
            <a:pPr lvl="1" algn="just"/>
            <a:r>
              <a:rPr lang="en-GB" smtClean="0"/>
              <a:t>the </a:t>
            </a:r>
            <a:r>
              <a:rPr lang="en-GB" dirty="0" smtClean="0"/>
              <a:t>multiplier </a:t>
            </a:r>
            <a:r>
              <a:rPr lang="en-GB" dirty="0"/>
              <a:t>is time and state </a:t>
            </a:r>
            <a:r>
              <a:rPr lang="en-GB" dirty="0" smtClean="0"/>
              <a:t>dependent</a:t>
            </a:r>
            <a:endParaRPr lang="en-GB" dirty="0"/>
          </a:p>
          <a:p>
            <a:pPr algn="just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97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51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73" y="1340768"/>
            <a:ext cx="8229600" cy="4813995"/>
          </a:xfrm>
        </p:spPr>
        <p:txBody>
          <a:bodyPr/>
          <a:lstStyle/>
          <a:p>
            <a:pPr algn="just"/>
            <a:r>
              <a:rPr lang="en-US" sz="16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ar from consensus</a:t>
            </a:r>
          </a:p>
          <a:p>
            <a:pPr algn="just"/>
            <a:r>
              <a:rPr lang="en-US" sz="2000" dirty="0" smtClean="0"/>
              <a:t>The range of reported multipliers varies from negative to higher than one</a:t>
            </a:r>
          </a:p>
          <a:p>
            <a:pPr algn="just"/>
            <a:r>
              <a:rPr lang="en-US" sz="2000" dirty="0" smtClean="0"/>
              <a:t>Empirical evidence on the size of the multiplier cannot distinguish between the competing theories</a:t>
            </a:r>
          </a:p>
          <a:p>
            <a:pPr algn="just"/>
            <a:endParaRPr lang="en-US" dirty="0" smtClean="0"/>
          </a:p>
          <a:p>
            <a:pPr algn="just"/>
            <a:endParaRPr lang="en-US" u="sng" dirty="0" smtClean="0"/>
          </a:p>
          <a:p>
            <a:pPr algn="just"/>
            <a:endParaRPr lang="en-US" dirty="0" smtClean="0"/>
          </a:p>
          <a:p>
            <a:pPr marL="0" indent="0" algn="just"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67015"/>
              </p:ext>
            </p:extLst>
          </p:nvPr>
        </p:nvGraphicFramePr>
        <p:xfrm>
          <a:off x="0" y="3068961"/>
          <a:ext cx="903649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549"/>
                <a:gridCol w="3696746"/>
                <a:gridCol w="3943201"/>
              </a:tblGrid>
              <a:tr h="34824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NK-DSGE</a:t>
                      </a:r>
                    </a:p>
                  </a:txBody>
                  <a:tcPr/>
                </a:tc>
              </a:tr>
              <a:tr h="854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 smtClean="0"/>
                        <a:t>0 </a:t>
                      </a:r>
                      <a:r>
                        <a:rPr lang="en-US" sz="1600" b="1" i="1" u="none" dirty="0" smtClean="0"/>
                        <a:t>&lt; k &lt; </a:t>
                      </a:r>
                      <a:r>
                        <a:rPr lang="en-US" sz="1600" b="1" u="none" dirty="0" smtClean="0"/>
                        <a:t>1</a:t>
                      </a:r>
                      <a:endParaRPr lang="en-US" sz="1600" u="non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fully competitive labor and goods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markets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‘</a:t>
                      </a:r>
                      <a:r>
                        <a:rPr lang="en-US" sz="1600" dirty="0" err="1" smtClean="0"/>
                        <a:t>Ricardian</a:t>
                      </a:r>
                      <a:r>
                        <a:rPr lang="en-US" sz="1600" dirty="0" smtClean="0"/>
                        <a:t> consumers’</a:t>
                      </a: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Inflation targeting monetary authority</a:t>
                      </a:r>
                    </a:p>
                    <a:p>
                      <a:endParaRPr lang="en-GB" sz="1600" dirty="0"/>
                    </a:p>
                  </a:txBody>
                  <a:tcPr anchor="ctr"/>
                </a:tc>
              </a:tr>
              <a:tr h="1361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dirty="0" smtClean="0"/>
                        <a:t>k &gt;</a:t>
                      </a:r>
                      <a:r>
                        <a:rPr lang="en-US" sz="1600" b="1" u="none" dirty="0" smtClean="0"/>
                        <a:t>1</a:t>
                      </a: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complementarity of public and private consumption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/>
                        <a:t>Monopolistic competition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/>
                        <a:t>Sticky</a:t>
                      </a:r>
                      <a:r>
                        <a:rPr lang="en-GB" sz="1600" baseline="0" dirty="0" smtClean="0"/>
                        <a:t> prices and wages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600" u="sng" baseline="0" dirty="0" smtClean="0"/>
                        <a:t>Post crisis studies: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u="none" baseline="0" dirty="0" smtClean="0"/>
                        <a:t>‘non- </a:t>
                      </a:r>
                      <a:r>
                        <a:rPr lang="en-GB" sz="1600" u="none" baseline="0" dirty="0" err="1" smtClean="0"/>
                        <a:t>Ricardian</a:t>
                      </a:r>
                      <a:r>
                        <a:rPr lang="en-GB" sz="1600" u="none" baseline="0" dirty="0" smtClean="0"/>
                        <a:t> consumers’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zero lower bound  interest rate</a:t>
                      </a:r>
                      <a:endParaRPr lang="en-GB" sz="1600" u="none" baseline="0" dirty="0" smtClean="0"/>
                    </a:p>
                  </a:txBody>
                  <a:tcPr anchor="ctr"/>
                </a:tc>
              </a:tr>
              <a:tr h="1108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dirty="0" smtClean="0"/>
                        <a:t>k &lt;</a:t>
                      </a:r>
                      <a:r>
                        <a:rPr lang="en-US" sz="1600" b="1" i="0" u="none" dirty="0" smtClean="0"/>
                        <a:t>0</a:t>
                      </a:r>
                      <a:endParaRPr lang="en-GB" sz="1600" u="none" dirty="0" smtClean="0"/>
                    </a:p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distortional effects of taxation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‘wage pressure’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effect of public employment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sng" baseline="0" dirty="0" smtClean="0"/>
                        <a:t>Post crisis studies: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risk premium on interest rates for high government debt </a:t>
                      </a:r>
                      <a:endParaRPr lang="en-GB" sz="16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28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smtClean="0"/>
              <a:t>65 empirical studies, 914 observations </a:t>
            </a:r>
            <a:r>
              <a:rPr lang="en-GB" dirty="0" smtClean="0"/>
              <a:t>estimated </a:t>
            </a:r>
            <a:r>
              <a:rPr lang="en-GB" dirty="0"/>
              <a:t>by 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single </a:t>
            </a:r>
            <a:r>
              <a:rPr lang="en-GB" dirty="0"/>
              <a:t>equation approaches (</a:t>
            </a:r>
            <a:r>
              <a:rPr lang="en-GB" dirty="0" smtClean="0"/>
              <a:t>SEE) </a:t>
            </a:r>
            <a:r>
              <a:rPr lang="en-GB" dirty="0"/>
              <a:t>or </a:t>
            </a:r>
            <a:endParaRPr lang="en-GB" dirty="0" smtClean="0"/>
          </a:p>
          <a:p>
            <a:pPr lvl="1"/>
            <a:r>
              <a:rPr lang="en-GB" dirty="0" smtClean="0"/>
              <a:t>Vector </a:t>
            </a:r>
            <a:r>
              <a:rPr lang="en-GB" dirty="0" err="1"/>
              <a:t>autoregression</a:t>
            </a:r>
            <a:r>
              <a:rPr lang="en-GB" dirty="0"/>
              <a:t> (VAR) </a:t>
            </a:r>
            <a:r>
              <a:rPr lang="en-GB" dirty="0" smtClean="0"/>
              <a:t>models; </a:t>
            </a:r>
          </a:p>
          <a:p>
            <a:r>
              <a:rPr lang="en-GB" sz="3400" dirty="0" smtClean="0"/>
              <a:t>Primary data for structural characteristics of the countries: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 smtClean="0"/>
              <a:t>The </a:t>
            </a:r>
            <a:r>
              <a:rPr lang="en-GB" sz="2400" dirty="0"/>
              <a:t>indebtedness of the </a:t>
            </a:r>
            <a:r>
              <a:rPr lang="en-GB" sz="2400" dirty="0" smtClean="0"/>
              <a:t>economy</a:t>
            </a:r>
            <a:r>
              <a:rPr lang="en-GB" sz="1900" dirty="0" smtClean="0"/>
              <a:t>, </a:t>
            </a:r>
            <a:r>
              <a:rPr lang="en-GB" sz="2000" dirty="0" smtClean="0"/>
              <a:t>(central </a:t>
            </a:r>
            <a:r>
              <a:rPr lang="en-GB" sz="2000" dirty="0"/>
              <a:t>government debt/ </a:t>
            </a:r>
            <a:r>
              <a:rPr lang="en-GB" sz="2000" dirty="0" smtClean="0"/>
              <a:t>GDP)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 smtClean="0"/>
              <a:t>Monetary </a:t>
            </a:r>
            <a:r>
              <a:rPr lang="en-GB" sz="2400" dirty="0"/>
              <a:t>policy </a:t>
            </a:r>
            <a:r>
              <a:rPr lang="en-GB" sz="2400" dirty="0" smtClean="0"/>
              <a:t>reaction</a:t>
            </a:r>
            <a:r>
              <a:rPr lang="en-GB" sz="1900" dirty="0" smtClean="0"/>
              <a:t>,</a:t>
            </a:r>
            <a:r>
              <a:rPr lang="en-GB" sz="1600" dirty="0"/>
              <a:t> </a:t>
            </a:r>
            <a:r>
              <a:rPr lang="en-GB" sz="2000" dirty="0" smtClean="0"/>
              <a:t>(short </a:t>
            </a:r>
            <a:r>
              <a:rPr lang="en-GB" sz="2000" dirty="0"/>
              <a:t>term money market </a:t>
            </a:r>
            <a:r>
              <a:rPr lang="en-GB" sz="2000" dirty="0" smtClean="0"/>
              <a:t>rates)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900" dirty="0" smtClean="0"/>
              <a:t> </a:t>
            </a:r>
            <a:r>
              <a:rPr lang="en-GB" sz="2400" dirty="0"/>
              <a:t>The degree of </a:t>
            </a:r>
            <a:r>
              <a:rPr lang="en-GB" sz="2400" dirty="0" smtClean="0"/>
              <a:t>openness</a:t>
            </a:r>
            <a:r>
              <a:rPr lang="en-GB" sz="1900" dirty="0" smtClean="0"/>
              <a:t>, </a:t>
            </a:r>
            <a:r>
              <a:rPr lang="en-GB" sz="2000" dirty="0" smtClean="0"/>
              <a:t>(imports </a:t>
            </a:r>
            <a:r>
              <a:rPr lang="en-GB" sz="2000" dirty="0"/>
              <a:t>of goods and </a:t>
            </a:r>
            <a:r>
              <a:rPr lang="en-GB" sz="2000" dirty="0" smtClean="0"/>
              <a:t>services/GDP)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 smtClean="0"/>
              <a:t>Financial development</a:t>
            </a:r>
            <a:r>
              <a:rPr lang="en-GB" sz="1900" dirty="0" smtClean="0"/>
              <a:t>, </a:t>
            </a:r>
            <a:r>
              <a:rPr lang="en-GB" sz="2000" dirty="0" smtClean="0"/>
              <a:t>(domestic </a:t>
            </a:r>
            <a:r>
              <a:rPr lang="en-GB" sz="2000" dirty="0"/>
              <a:t>credit to private sector/ </a:t>
            </a:r>
            <a:r>
              <a:rPr lang="en-GB" sz="2000" dirty="0" smtClean="0"/>
              <a:t>GDP)</a:t>
            </a:r>
          </a:p>
          <a:p>
            <a:r>
              <a:rPr lang="en-GB" sz="3400" dirty="0" smtClean="0"/>
              <a:t>NOVELTY- augment </a:t>
            </a:r>
            <a:r>
              <a:rPr lang="en-GB" sz="3400" dirty="0"/>
              <a:t>MRA with primary data on labour market variables </a:t>
            </a:r>
            <a:endParaRPr lang="en-GB" dirty="0" smtClean="0"/>
          </a:p>
          <a:p>
            <a:r>
              <a:rPr lang="en-GB" dirty="0" smtClean="0"/>
              <a:t>Why? Labour market characteristics important in both leading theories: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500" dirty="0"/>
              <a:t>Employment protection legislation </a:t>
            </a:r>
            <a:r>
              <a:rPr lang="en-GB" sz="2500" dirty="0" smtClean="0"/>
              <a:t>indicator</a:t>
            </a:r>
            <a:r>
              <a:rPr lang="en-GB" sz="2000" dirty="0" smtClean="0"/>
              <a:t>, </a:t>
            </a:r>
            <a:r>
              <a:rPr lang="en-GB" sz="2000" dirty="0"/>
              <a:t>EPL-(index scaled 0-5</a:t>
            </a:r>
            <a:r>
              <a:rPr lang="en-GB" sz="20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500" dirty="0"/>
              <a:t>Trade union </a:t>
            </a:r>
            <a:r>
              <a:rPr lang="en-GB" sz="2500" dirty="0" smtClean="0"/>
              <a:t>density</a:t>
            </a:r>
            <a:r>
              <a:rPr lang="en-GB" sz="2000" dirty="0" smtClean="0"/>
              <a:t>, </a:t>
            </a:r>
            <a:r>
              <a:rPr lang="en-GB" sz="2000" dirty="0"/>
              <a:t>TUD-(ratio</a:t>
            </a:r>
            <a:r>
              <a:rPr lang="en-GB" sz="20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500" dirty="0"/>
              <a:t>B</a:t>
            </a:r>
            <a:r>
              <a:rPr lang="en-GB" sz="2500" dirty="0" smtClean="0"/>
              <a:t>enefit </a:t>
            </a:r>
            <a:r>
              <a:rPr lang="en-GB" sz="2500" dirty="0"/>
              <a:t>replacement </a:t>
            </a:r>
            <a:r>
              <a:rPr lang="en-GB" sz="2500" dirty="0" smtClean="0"/>
              <a:t>rates</a:t>
            </a:r>
            <a:r>
              <a:rPr lang="en-GB" sz="2000" dirty="0" smtClean="0"/>
              <a:t>, </a:t>
            </a:r>
            <a:r>
              <a:rPr lang="en-GB" sz="1600" dirty="0"/>
              <a:t>BRR-(ratio</a:t>
            </a:r>
            <a:r>
              <a:rPr lang="en-GB" sz="16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500" dirty="0"/>
              <a:t>C</a:t>
            </a:r>
            <a:r>
              <a:rPr lang="en-GB" sz="2500" dirty="0" smtClean="0"/>
              <a:t>oordination </a:t>
            </a:r>
            <a:r>
              <a:rPr lang="en-GB" sz="2500" dirty="0"/>
              <a:t>of wage </a:t>
            </a:r>
            <a:r>
              <a:rPr lang="en-GB" sz="2500" dirty="0" smtClean="0"/>
              <a:t>bargaining</a:t>
            </a:r>
            <a:r>
              <a:rPr lang="en-GB" sz="1600" dirty="0" smtClean="0"/>
              <a:t>, </a:t>
            </a:r>
            <a:r>
              <a:rPr lang="en-GB" sz="1600" dirty="0"/>
              <a:t>COOR-(index scaled 1 to 5)</a:t>
            </a:r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93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Moderator variables: coding the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u="sng" dirty="0" smtClean="0"/>
          </a:p>
          <a:p>
            <a:r>
              <a:rPr lang="en-GB" sz="3400" dirty="0" smtClean="0"/>
              <a:t>Type </a:t>
            </a:r>
            <a:r>
              <a:rPr lang="en-GB" sz="3400" dirty="0"/>
              <a:t>of model </a:t>
            </a:r>
            <a:r>
              <a:rPr lang="en-GB" sz="3400" dirty="0" smtClean="0"/>
              <a:t>class</a:t>
            </a:r>
          </a:p>
          <a:p>
            <a:r>
              <a:rPr lang="en-GB" sz="3400" dirty="0"/>
              <a:t>Type of fiscal </a:t>
            </a:r>
            <a:r>
              <a:rPr lang="en-GB" sz="3400" dirty="0" smtClean="0"/>
              <a:t>impulse</a:t>
            </a:r>
          </a:p>
          <a:p>
            <a:r>
              <a:rPr lang="en-GB" sz="3400" dirty="0"/>
              <a:t>Direction of the </a:t>
            </a:r>
            <a:r>
              <a:rPr lang="en-GB" sz="3400" dirty="0" smtClean="0"/>
              <a:t>impulse</a:t>
            </a:r>
          </a:p>
          <a:p>
            <a:r>
              <a:rPr lang="en-GB" sz="3400" dirty="0"/>
              <a:t>The way fiscal shocks are </a:t>
            </a:r>
            <a:r>
              <a:rPr lang="en-GB" sz="3400" dirty="0" smtClean="0"/>
              <a:t>financed</a:t>
            </a:r>
          </a:p>
          <a:p>
            <a:r>
              <a:rPr lang="en-GB" sz="3400" dirty="0"/>
              <a:t>The duration of the </a:t>
            </a:r>
            <a:r>
              <a:rPr lang="en-GB" sz="3400" dirty="0" smtClean="0"/>
              <a:t>shock</a:t>
            </a:r>
          </a:p>
          <a:p>
            <a:r>
              <a:rPr lang="en-GB" sz="3400" dirty="0"/>
              <a:t>Type of the </a:t>
            </a:r>
            <a:r>
              <a:rPr lang="en-GB" sz="3400" dirty="0" smtClean="0"/>
              <a:t>country</a:t>
            </a:r>
          </a:p>
          <a:p>
            <a:r>
              <a:rPr lang="en-GB" sz="3400" dirty="0"/>
              <a:t>Type of </a:t>
            </a:r>
            <a:r>
              <a:rPr lang="en-GB" sz="3400" dirty="0" smtClean="0"/>
              <a:t>data</a:t>
            </a:r>
          </a:p>
          <a:p>
            <a:r>
              <a:rPr lang="en-GB" sz="3400" dirty="0"/>
              <a:t>Horizon of </a:t>
            </a:r>
            <a:r>
              <a:rPr lang="en-GB" sz="3400" dirty="0" smtClean="0"/>
              <a:t>estimation</a:t>
            </a:r>
          </a:p>
          <a:p>
            <a:r>
              <a:rPr lang="en-GB" sz="3400" dirty="0"/>
              <a:t>Type of fiscal </a:t>
            </a:r>
            <a:r>
              <a:rPr lang="en-GB" sz="3400" dirty="0" smtClean="0"/>
              <a:t>multiplier</a:t>
            </a:r>
          </a:p>
          <a:p>
            <a:r>
              <a:rPr lang="en-GB" sz="3400" dirty="0"/>
              <a:t>Controlling for country specific </a:t>
            </a:r>
            <a:r>
              <a:rPr lang="en-GB" sz="3400" dirty="0" smtClean="0"/>
              <a:t>characteristics</a:t>
            </a:r>
          </a:p>
          <a:p>
            <a:r>
              <a:rPr lang="en-GB" sz="3400" dirty="0"/>
              <a:t>Controlling for the quality of the study</a:t>
            </a:r>
          </a:p>
        </p:txBody>
      </p:sp>
    </p:spTree>
    <p:extLst>
      <p:ext uri="{BB962C8B-B14F-4D97-AF65-F5344CB8AC3E}">
        <p14:creationId xmlns:p14="http://schemas.microsoft.com/office/powerpoint/2010/main" val="172016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MRA methodology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514116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:r>
                  <a:rPr lang="en-GB" sz="4200" dirty="0" err="1" smtClean="0"/>
                  <a:t>k</a:t>
                </a:r>
                <a:r>
                  <a:rPr lang="en-GB" sz="4200" baseline="-25000" dirty="0" err="1" smtClean="0"/>
                  <a:t>i</a:t>
                </a:r>
                <a:r>
                  <a:rPr lang="en-GB" sz="4200" dirty="0" smtClean="0"/>
                  <a:t>= </a:t>
                </a:r>
                <a:r>
                  <a:rPr lang="en-GB" sz="4200" dirty="0"/>
                  <a:t>k</a:t>
                </a:r>
                <a:r>
                  <a:rPr lang="en-GB" sz="4200" baseline="-25000" dirty="0"/>
                  <a:t>0</a:t>
                </a:r>
                <a:r>
                  <a:rPr lang="en-GB" sz="4200" dirty="0"/>
                  <a:t> +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grow m:val="on"/>
                        <m:ctrlPr>
                          <a:rPr lang="en-GB" sz="42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GB" sz="4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42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sz="4200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r>
                          <a:rPr lang="en-GB" sz="4200" i="1">
                            <a:latin typeface="Cambria Math"/>
                          </a:rPr>
                          <m:t>𝛼</m:t>
                        </m:r>
                      </m:e>
                    </m:nary>
                  </m:oMath>
                </a14:m>
                <a:r>
                  <a:rPr lang="en-GB" sz="4200" baseline="-25000" dirty="0" smtClean="0"/>
                  <a:t>m</a:t>
                </a:r>
                <a:r>
                  <a:rPr lang="en-GB" sz="4200" dirty="0" smtClean="0"/>
                  <a:t>Z</a:t>
                </a:r>
                <a:r>
                  <a:rPr lang="en-GB" sz="4200" baseline="-25000" dirty="0" smtClean="0"/>
                  <a:t>im</a:t>
                </a:r>
                <a:r>
                  <a:rPr lang="en-GB" sz="4200" dirty="0" smtClean="0"/>
                  <a:t> </a:t>
                </a:r>
                <a:r>
                  <a:rPr lang="en-GB" sz="4200" dirty="0"/>
                  <a:t>+ β</a:t>
                </a:r>
                <a:r>
                  <a:rPr lang="en-GB" sz="4200" baseline="-25000" dirty="0"/>
                  <a:t>1</a:t>
                </a:r>
                <a14:m>
                  <m:oMath xmlns:m="http://schemas.openxmlformats.org/officeDocument/2006/math">
                    <m:r>
                      <a:rPr lang="en-GB" sz="4200" i="1" baseline="-2500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GB" sz="42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42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200">
                            <a:latin typeface="Cambria Math"/>
                          </a:rPr>
                          <m:t>    </m:t>
                        </m:r>
                        <m:rad>
                          <m:radPr>
                            <m:degHide m:val="on"/>
                            <m:ctrlPr>
                              <a:rPr lang="en-GB" sz="4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GB" sz="4200">
                                <a:latin typeface="Cambria Math"/>
                              </a:rPr>
                              <m:t>N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4200" dirty="0"/>
                  <a:t>)</a:t>
                </a:r>
                <a:r>
                  <a:rPr lang="en-GB" sz="4200" baseline="-25000" dirty="0" smtClean="0"/>
                  <a:t>i</a:t>
                </a:r>
                <a:r>
                  <a:rPr lang="en-GB" sz="4200" dirty="0"/>
                  <a:t>+  </a:t>
                </a:r>
                <a:r>
                  <a:rPr lang="en-GB" sz="4200" dirty="0" err="1" smtClean="0"/>
                  <a:t>e</a:t>
                </a:r>
                <a:r>
                  <a:rPr lang="en-GB" sz="4200" baseline="-25000" dirty="0" err="1" smtClean="0"/>
                  <a:t>i</a:t>
                </a:r>
                <a:endParaRPr lang="en-GB" sz="4200" baseline="-25000" dirty="0" smtClean="0"/>
              </a:p>
              <a:p>
                <a:pPr marL="0" indent="0">
                  <a:buNone/>
                </a:pPr>
                <a:endParaRPr lang="en-GB" sz="4200" baseline="-25000" dirty="0" smtClean="0"/>
              </a:p>
              <a:p>
                <a:pPr lvl="1"/>
                <a:r>
                  <a:rPr lang="en-GB" dirty="0" err="1" smtClean="0"/>
                  <a:t>k</a:t>
                </a:r>
                <a:r>
                  <a:rPr lang="en-GB" baseline="-25000" dirty="0" err="1" smtClean="0"/>
                  <a:t>i</a:t>
                </a:r>
                <a:r>
                  <a:rPr lang="en-GB" baseline="-25000" dirty="0" smtClean="0"/>
                  <a:t>  </a:t>
                </a:r>
                <a:r>
                  <a:rPr lang="en-GB" dirty="0"/>
                  <a:t>is the multiplier value of observation </a:t>
                </a:r>
                <a:r>
                  <a:rPr lang="en-GB" dirty="0" err="1" smtClean="0"/>
                  <a:t>i</a:t>
                </a:r>
                <a:r>
                  <a:rPr lang="en-GB" dirty="0" smtClean="0"/>
                  <a:t>;</a:t>
                </a:r>
                <a:endParaRPr lang="en-GB" dirty="0"/>
              </a:p>
              <a:p>
                <a:pPr lvl="1"/>
                <a:r>
                  <a:rPr lang="en-GB" dirty="0"/>
                  <a:t>k</a:t>
                </a:r>
                <a:r>
                  <a:rPr lang="en-GB" baseline="-25000" dirty="0"/>
                  <a:t>0  </a:t>
                </a:r>
                <a:r>
                  <a:rPr lang="en-GB" dirty="0"/>
                  <a:t>is the “underlying” or “reference” multiplier </a:t>
                </a:r>
                <a:r>
                  <a:rPr lang="en-GB" dirty="0" smtClean="0"/>
                  <a:t>value</a:t>
                </a:r>
                <a:r>
                  <a:rPr lang="en-GB" dirty="0"/>
                  <a:t> </a:t>
                </a:r>
                <a:r>
                  <a:rPr lang="en-GB" dirty="0" smtClean="0"/>
                  <a:t>to be estimated;</a:t>
                </a:r>
                <a:endParaRPr lang="en-GB" dirty="0"/>
              </a:p>
              <a:p>
                <a:pPr lvl="1"/>
                <a:r>
                  <a:rPr lang="en-GB" dirty="0" err="1" smtClean="0"/>
                  <a:t>Z</a:t>
                </a:r>
                <a:r>
                  <a:rPr lang="en-GB" baseline="-25000" dirty="0" err="1" smtClean="0"/>
                  <a:t>im</a:t>
                </a:r>
                <a:r>
                  <a:rPr lang="en-GB" dirty="0" smtClean="0"/>
                  <a:t> </a:t>
                </a:r>
                <a:r>
                  <a:rPr lang="en-GB" dirty="0"/>
                  <a:t> </a:t>
                </a:r>
                <a:r>
                  <a:rPr lang="en-GB" dirty="0" smtClean="0"/>
                  <a:t>are m </a:t>
                </a:r>
                <a:r>
                  <a:rPr lang="en-GB" dirty="0"/>
                  <a:t>characteristics (“moderator variables”) of observation </a:t>
                </a:r>
                <a:r>
                  <a:rPr lang="en-GB" dirty="0" err="1" smtClean="0"/>
                  <a:t>i</a:t>
                </a:r>
                <a:r>
                  <a:rPr lang="en-GB" dirty="0" smtClean="0"/>
                  <a:t>;</a:t>
                </a:r>
                <a:endParaRPr lang="en-GB" dirty="0"/>
              </a:p>
              <a:p>
                <a:pPr lvl="1"/>
                <a:r>
                  <a:rPr lang="en-GB" dirty="0" smtClean="0"/>
                  <a:t>α</a:t>
                </a:r>
                <a:r>
                  <a:rPr lang="en-GB" baseline="-25000" dirty="0" smtClean="0"/>
                  <a:t>m  </a:t>
                </a:r>
                <a:r>
                  <a:rPr lang="en-GB" dirty="0" smtClean="0"/>
                  <a:t>are m parameters to be estimated ( effects of </a:t>
                </a:r>
                <a:r>
                  <a:rPr lang="en-GB" dirty="0" err="1" smtClean="0"/>
                  <a:t>Z</a:t>
                </a:r>
                <a:r>
                  <a:rPr lang="en-GB" baseline="-25000" dirty="0" err="1" smtClean="0"/>
                  <a:t>im</a:t>
                </a:r>
                <a:r>
                  <a:rPr lang="en-GB" dirty="0" smtClean="0"/>
                  <a:t> </a:t>
                </a:r>
                <a:r>
                  <a:rPr lang="en-GB" dirty="0"/>
                  <a:t>on </a:t>
                </a:r>
                <a:r>
                  <a:rPr lang="en-GB" dirty="0" err="1" smtClean="0"/>
                  <a:t>k</a:t>
                </a:r>
                <a:r>
                  <a:rPr lang="en-GB" baseline="-25000" dirty="0" err="1" smtClean="0"/>
                  <a:t>i</a:t>
                </a:r>
                <a:r>
                  <a:rPr lang="en-GB" dirty="0" smtClean="0"/>
                  <a:t>);</a:t>
                </a:r>
                <a:endParaRPr lang="en-GB" dirty="0"/>
              </a:p>
              <a:p>
                <a:pPr lvl="1"/>
                <a:r>
                  <a:rPr lang="en-GB" dirty="0" err="1"/>
                  <a:t>e</a:t>
                </a:r>
                <a:r>
                  <a:rPr lang="en-GB" baseline="-25000" dirty="0" err="1"/>
                  <a:t>j</a:t>
                </a:r>
                <a:r>
                  <a:rPr lang="en-GB" dirty="0"/>
                  <a:t> is the meta-regression disturbance term</a:t>
                </a:r>
                <a:r>
                  <a:rPr lang="en-GB" dirty="0" smtClean="0"/>
                  <a:t>;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i="1" baseline="-2500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>
                            <a:latin typeface="Cambria Math"/>
                          </a:rPr>
                          <m:t>    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/>
                              </a:rPr>
                              <m:t>N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dirty="0"/>
                  <a:t>)</a:t>
                </a:r>
                <a:r>
                  <a:rPr lang="en-GB" baseline="-25000" dirty="0"/>
                  <a:t>  </a:t>
                </a:r>
                <a:r>
                  <a:rPr lang="en-GB" dirty="0" smtClean="0"/>
                  <a:t> is a proxy for publication bias (N =sample size for observation </a:t>
                </a:r>
                <a:r>
                  <a:rPr lang="en-GB" dirty="0" err="1" smtClean="0"/>
                  <a:t>i</a:t>
                </a:r>
                <a:r>
                  <a:rPr lang="en-GB" dirty="0" smtClean="0"/>
                  <a:t>)</a:t>
                </a:r>
              </a:p>
              <a:p>
                <a:endParaRPr lang="en-GB" dirty="0"/>
              </a:p>
              <a:p>
                <a:r>
                  <a:rPr lang="en-GB" dirty="0" smtClean="0"/>
                  <a:t>Standardization is not necessary; multiplier is dimensionless</a:t>
                </a:r>
              </a:p>
              <a:p>
                <a:r>
                  <a:rPr lang="en-GB" dirty="0"/>
                  <a:t>M</a:t>
                </a:r>
                <a:r>
                  <a:rPr lang="en-GB" dirty="0" smtClean="0"/>
                  <a:t>ultiple </a:t>
                </a:r>
                <a:r>
                  <a:rPr lang="en-GB" dirty="0"/>
                  <a:t>estimates per </a:t>
                </a:r>
                <a:r>
                  <a:rPr lang="en-GB" dirty="0" smtClean="0"/>
                  <a:t>study used;</a:t>
                </a:r>
                <a:r>
                  <a:rPr lang="en-GB" dirty="0"/>
                  <a:t> </a:t>
                </a:r>
                <a:endParaRPr lang="en-GB" dirty="0" smtClean="0"/>
              </a:p>
              <a:p>
                <a:pPr lvl="1"/>
                <a:r>
                  <a:rPr lang="en-GB" dirty="0" smtClean="0"/>
                  <a:t>each </a:t>
                </a:r>
                <a:r>
                  <a:rPr lang="en-GB" dirty="0"/>
                  <a:t>estimate is weighted by the inverse of number of estimates in a given </a:t>
                </a:r>
                <a:r>
                  <a:rPr lang="en-GB" dirty="0" smtClean="0"/>
                  <a:t>study</a:t>
                </a:r>
              </a:p>
              <a:p>
                <a:r>
                  <a:rPr lang="en-GB" dirty="0"/>
                  <a:t>standard </a:t>
                </a:r>
                <a:r>
                  <a:rPr lang="en-GB" dirty="0" smtClean="0"/>
                  <a:t>errors adjusted </a:t>
                </a:r>
                <a:r>
                  <a:rPr lang="en-GB" dirty="0"/>
                  <a:t>for data clustering, </a:t>
                </a:r>
                <a:endParaRPr lang="en-GB" dirty="0" smtClean="0"/>
              </a:p>
              <a:p>
                <a:pPr lvl="1"/>
                <a:r>
                  <a:rPr lang="en-GB" dirty="0" smtClean="0"/>
                  <a:t>using </a:t>
                </a:r>
                <a:r>
                  <a:rPr lang="en-GB" dirty="0"/>
                  <a:t>each study in our dataset as a distinct cluster</a:t>
                </a:r>
                <a:endParaRPr lang="en-GB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5141168"/>
              </a:xfrm>
              <a:blipFill rotWithShape="1">
                <a:blip r:embed="rId2"/>
                <a:stretch>
                  <a:fillRect l="-815" t="-1303" b="-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96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Publication bias: Funnel plot &amp; FAT-PET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1"/>
            <a:ext cx="7272808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 rot="10800000" flipV="1">
            <a:off x="611560" y="4261560"/>
            <a:ext cx="74888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 smtClean="0"/>
              <a:t>‘Funnel plot’ –ambiguous:</a:t>
            </a:r>
            <a:endParaRPr lang="en-GB" b="1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slightly </a:t>
            </a:r>
            <a:r>
              <a:rPr lang="en-GB" dirty="0"/>
              <a:t>skewed to the right, </a:t>
            </a:r>
            <a:r>
              <a:rPr lang="en-GB" dirty="0" smtClean="0"/>
              <a:t>but weight to the left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around </a:t>
            </a:r>
            <a:r>
              <a:rPr lang="en-GB" dirty="0"/>
              <a:t>a mean that is </a:t>
            </a:r>
            <a:r>
              <a:rPr lang="en-GB" dirty="0" smtClean="0"/>
              <a:t>positive,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 smtClean="0"/>
              <a:t>Cf. ‘FAT’</a:t>
            </a:r>
            <a:r>
              <a:rPr lang="en-GB" u="sng" dirty="0" smtClean="0"/>
              <a:t>: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</a:t>
            </a:r>
            <a:r>
              <a:rPr lang="en-GB" b="1" dirty="0" err="1" smtClean="0"/>
              <a:t>Ho</a:t>
            </a:r>
            <a:r>
              <a:rPr lang="en-GB" b="1" dirty="0" smtClean="0"/>
              <a:t>:β</a:t>
            </a:r>
            <a:r>
              <a:rPr lang="en-GB" b="1" baseline="-25000" dirty="0" smtClean="0"/>
              <a:t>1</a:t>
            </a:r>
            <a:r>
              <a:rPr lang="en-GB" b="1" dirty="0" smtClean="0"/>
              <a:t>=0 ; no </a:t>
            </a:r>
            <a:r>
              <a:rPr lang="en-GB" b="1" dirty="0"/>
              <a:t>systematic variation of effect size with sample </a:t>
            </a:r>
            <a:r>
              <a:rPr lang="en-GB" b="1" dirty="0" smtClean="0"/>
              <a:t>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Ho</a:t>
            </a:r>
            <a:r>
              <a:rPr lang="en-GB" dirty="0" smtClean="0"/>
              <a:t> rejected, </a:t>
            </a:r>
            <a:r>
              <a:rPr lang="en-GB" dirty="0"/>
              <a:t>β</a:t>
            </a:r>
            <a:r>
              <a:rPr lang="en-GB" baseline="-25000" dirty="0"/>
              <a:t>1</a:t>
            </a:r>
            <a:r>
              <a:rPr lang="en-GB" dirty="0"/>
              <a:t>=-2.37, (p-value=0.01</a:t>
            </a:r>
            <a:r>
              <a:rPr lang="en-GB" dirty="0" smtClean="0"/>
              <a:t>) , negative coefficient indicates positive relationship between size of multiplier and sample size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No ‘classical’ reason for publication 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Competing theories with different predicted multipliers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97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Multivariate MRA: 2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Baseline model:</a:t>
            </a:r>
          </a:p>
          <a:p>
            <a:pPr lvl="1"/>
            <a:r>
              <a:rPr lang="en-GB" dirty="0" smtClean="0"/>
              <a:t>All MVs</a:t>
            </a:r>
          </a:p>
          <a:p>
            <a:pPr lvl="1"/>
            <a:r>
              <a:rPr lang="en-GB" dirty="0"/>
              <a:t>2</a:t>
            </a:r>
            <a:r>
              <a:rPr lang="en-GB" dirty="0" smtClean="0"/>
              <a:t> dummies for Japan studies</a:t>
            </a:r>
          </a:p>
          <a:p>
            <a:pPr lvl="2"/>
            <a:r>
              <a:rPr lang="en-GB" dirty="0" smtClean="0"/>
              <a:t>All Japan studies</a:t>
            </a:r>
          </a:p>
          <a:p>
            <a:pPr lvl="2"/>
            <a:r>
              <a:rPr lang="en-GB" dirty="0" smtClean="0"/>
              <a:t>Japan studies after 1990</a:t>
            </a:r>
          </a:p>
          <a:p>
            <a:pPr marL="571500" indent="-457200"/>
            <a:r>
              <a:rPr lang="en-GB" dirty="0" smtClean="0"/>
              <a:t>Preferred model:</a:t>
            </a:r>
          </a:p>
          <a:p>
            <a:pPr marL="971550" lvl="1" indent="-457200"/>
            <a:r>
              <a:rPr lang="en-GB" dirty="0"/>
              <a:t>E</a:t>
            </a:r>
            <a:r>
              <a:rPr lang="en-GB" dirty="0" smtClean="0"/>
              <a:t>xclude DV controlling for the financial crisis</a:t>
            </a:r>
          </a:p>
          <a:p>
            <a:pPr marL="1371600" lvl="2" indent="-457200"/>
            <a:r>
              <a:rPr lang="en-GB" dirty="0" smtClean="0"/>
              <a:t>A few observations controlling for financial crisis during the sample period</a:t>
            </a:r>
          </a:p>
          <a:p>
            <a:pPr marL="971550" lvl="1" indent="-457200"/>
            <a:r>
              <a:rPr lang="en-GB" dirty="0" smtClean="0"/>
              <a:t>Cures substantial  multicollinearity effects </a:t>
            </a:r>
          </a:p>
          <a:p>
            <a:pPr marL="1371600" lvl="2" indent="-457200"/>
            <a:r>
              <a:rPr lang="en-GB" smtClean="0"/>
              <a:t>e.g</a:t>
            </a:r>
            <a:r>
              <a:rPr lang="en-GB" dirty="0" smtClean="0"/>
              <a:t>. with Japan dummies</a:t>
            </a:r>
          </a:p>
          <a:p>
            <a:pPr marL="971550" lvl="1" indent="-457200"/>
            <a:r>
              <a:rPr lang="en-GB" dirty="0" smtClean="0"/>
              <a:t>Cures diagnostic failure with respect to linearity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8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97341589"/>
              </p:ext>
            </p:extLst>
          </p:nvPr>
        </p:nvGraphicFramePr>
        <p:xfrm>
          <a:off x="27707" y="0"/>
          <a:ext cx="9116294" cy="4832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986"/>
                <a:gridCol w="2119741"/>
                <a:gridCol w="2119741"/>
                <a:gridCol w="1428137"/>
                <a:gridCol w="1755689"/>
              </a:tblGrid>
              <a:tr h="260648">
                <a:tc gridSpan="5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Table 4: Total sample results- different specification (WLS and cluster-robust SEs)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225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Group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Variables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500" dirty="0">
                          <a:effectLst/>
                        </a:rPr>
                        <a:t>Description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Baseline </a:t>
                      </a:r>
                      <a:r>
                        <a:rPr lang="en-GB" sz="1400" dirty="0" smtClean="0">
                          <a:effectLst/>
                        </a:rPr>
                        <a:t>model</a:t>
                      </a: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(1)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 smtClean="0">
                          <a:effectLst/>
                        </a:rPr>
                        <a:t>Preferred</a:t>
                      </a:r>
                      <a:r>
                        <a:rPr lang="en-GB" sz="1400" baseline="0" dirty="0" smtClean="0">
                          <a:effectLst/>
                        </a:rPr>
                        <a:t> model</a:t>
                      </a:r>
                      <a:endParaRPr lang="en-GB" sz="14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(2)</a:t>
                      </a:r>
                      <a:r>
                        <a:rPr lang="en-GB" sz="1400" baseline="30000" dirty="0">
                          <a:effectLst/>
                        </a:rPr>
                        <a:t>b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7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k</a:t>
                      </a:r>
                      <a:r>
                        <a:rPr lang="en-GB" sz="1600" baseline="-25000" dirty="0">
                          <a:effectLst/>
                        </a:rPr>
                        <a:t>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Constant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1.198**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(0.434)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1.010**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(0.395)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78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Model class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 err="1">
                          <a:effectLst/>
                        </a:rPr>
                        <a:t>var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VAR models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0.887***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(0.232)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0.873**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(0.233)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1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see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SEE models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78">
                <a:tc rowSpan="6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Fiscal impulse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cons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 smtClean="0">
                          <a:effectLst/>
                        </a:rPr>
                        <a:t> Public consumption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0.609***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(0.145)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0.639***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(0.145)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invest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 smtClean="0">
                          <a:effectLst/>
                        </a:rPr>
                        <a:t> Public Investments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0.562***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(0.200)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0.584***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(0.197)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 err="1">
                          <a:effectLst/>
                        </a:rPr>
                        <a:t>milita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Military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expenditure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-0.276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(0.405)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-0.280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(0.406)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>
                          <a:effectLst/>
                        </a:rPr>
                        <a:t>tax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Tax shocks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-0.474***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(0.141)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-0.487***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(0.142)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600" dirty="0" err="1">
                          <a:effectLst/>
                        </a:rPr>
                        <a:t>pubemp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Public employment expenditure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-0.017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(0.421)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-0.008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(0.417)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847725" algn="l"/>
                        </a:tabLst>
                      </a:pPr>
                      <a:r>
                        <a:rPr lang="en-GB" sz="1600" dirty="0" err="1">
                          <a:effectLst/>
                        </a:rPr>
                        <a:t>notspec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General government expenditure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10800000" flipV="1">
            <a:off x="0" y="4476651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sng" dirty="0"/>
              <a:t>D</a:t>
            </a:r>
            <a:r>
              <a:rPr lang="en-GB" sz="1600" u="sng" dirty="0" smtClean="0"/>
              <a:t>iagnostic test: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Preferred model </a:t>
            </a:r>
            <a:r>
              <a:rPr lang="en-GB" sz="1600" dirty="0"/>
              <a:t>is well specified with respect to linear functional form </a:t>
            </a:r>
            <a:r>
              <a:rPr lang="en-GB" sz="1600" dirty="0" smtClean="0"/>
              <a:t> ( 1% level) and normality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But may </a:t>
            </a:r>
            <a:r>
              <a:rPr lang="en-GB" sz="1600" dirty="0"/>
              <a:t>suffer from </a:t>
            </a:r>
            <a:r>
              <a:rPr lang="en-GB" sz="1600" dirty="0" err="1" smtClean="0"/>
              <a:t>heteroscedasticity</a:t>
            </a:r>
            <a:r>
              <a:rPr lang="en-GB" sz="1600" dirty="0" smtClean="0"/>
              <a:t>;</a:t>
            </a:r>
            <a:r>
              <a:rPr lang="en-GB" sz="1600" dirty="0"/>
              <a:t> </a:t>
            </a:r>
            <a:r>
              <a:rPr lang="en-GB" sz="1600" dirty="0" smtClean="0"/>
              <a:t>so model </a:t>
            </a:r>
            <a:r>
              <a:rPr lang="en-GB" sz="1600" dirty="0"/>
              <a:t>is estimated with cluster robust standard </a:t>
            </a:r>
            <a:r>
              <a:rPr lang="en-GB" sz="1600" dirty="0" smtClean="0"/>
              <a:t>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Multivariate results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Multipliers from </a:t>
            </a:r>
            <a:r>
              <a:rPr lang="en-GB" sz="1600" dirty="0"/>
              <a:t>the VAR model are significantly higher than estimates from </a:t>
            </a:r>
            <a:r>
              <a:rPr lang="en-GB" sz="1600" dirty="0" smtClean="0"/>
              <a:t>SEE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P</a:t>
            </a:r>
            <a:r>
              <a:rPr lang="en-GB" sz="1600" dirty="0" smtClean="0"/>
              <a:t>ublic </a:t>
            </a:r>
            <a:r>
              <a:rPr lang="en-GB" sz="1600" dirty="0"/>
              <a:t>investment and public consumption produce higher multiplier values </a:t>
            </a:r>
            <a:endParaRPr lang="en-GB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Tax shocks </a:t>
            </a:r>
            <a:r>
              <a:rPr lang="en-GB" sz="1600" dirty="0"/>
              <a:t>have </a:t>
            </a:r>
            <a:r>
              <a:rPr lang="en-GB" sz="1600" dirty="0" smtClean="0"/>
              <a:t>lower </a:t>
            </a:r>
            <a:r>
              <a:rPr lang="en-GB" sz="1600" dirty="0"/>
              <a:t>impact compared to unspecific/general public spending</a:t>
            </a:r>
            <a:endParaRPr lang="en-GB" sz="1600" dirty="0" smtClean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145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57423"/>
              </p:ext>
            </p:extLst>
          </p:nvPr>
        </p:nvGraphicFramePr>
        <p:xfrm>
          <a:off x="-1" y="0"/>
          <a:ext cx="9144000" cy="3933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8132"/>
                <a:gridCol w="2126184"/>
                <a:gridCol w="2126184"/>
                <a:gridCol w="1432476"/>
                <a:gridCol w="1761024"/>
              </a:tblGrid>
              <a:tr h="58033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Table 4: Total sample results- different specification (WLS and cluster-robust SEs)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4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Group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Variables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Description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Baseline model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 </a:t>
                      </a:r>
                      <a:r>
                        <a:rPr lang="en-GB" sz="1600" dirty="0" smtClean="0">
                          <a:effectLst/>
                        </a:rPr>
                        <a:t>(</a:t>
                      </a:r>
                      <a:r>
                        <a:rPr lang="en-GB" sz="1600" dirty="0">
                          <a:effectLst/>
                        </a:rPr>
                        <a:t>1)</a:t>
                      </a:r>
                      <a:r>
                        <a:rPr lang="en-GB" sz="1600" baseline="30000" dirty="0">
                          <a:effectLst/>
                        </a:rPr>
                        <a:t>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Preferred model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(2)</a:t>
                      </a:r>
                      <a:r>
                        <a:rPr lang="en-GB" sz="1600" baseline="30000" dirty="0">
                          <a:effectLst/>
                        </a:rPr>
                        <a:t>b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Direction of impulse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incr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Positive fiscal shock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-0.247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(0.194)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-0.266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(0.194)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Duration of impulse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tempor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Temporary shock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-0.925***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(0.331)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-0.902***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(0.330)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Type of economy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transit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Transition countries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0.661**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(0.268)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0.673**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(0.263)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49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Data characteristics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quart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Quarterly data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-0.575**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(0.239)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-0.535**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(0.241)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4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horiz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Horizon after shock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0.018*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(0.010)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0.018*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(0.009)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4005064"/>
            <a:ext cx="9036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</a:t>
            </a:r>
            <a:r>
              <a:rPr lang="en-GB" sz="2000" dirty="0" smtClean="0"/>
              <a:t> </a:t>
            </a:r>
            <a:r>
              <a:rPr lang="en-GB" sz="2000" dirty="0"/>
              <a:t>longer horizon of measurement </a:t>
            </a:r>
            <a:r>
              <a:rPr lang="en-GB" sz="2000" dirty="0" smtClean="0"/>
              <a:t>yields </a:t>
            </a:r>
            <a:r>
              <a:rPr lang="en-GB" sz="2000" dirty="0"/>
              <a:t>significantly higher </a:t>
            </a:r>
            <a:r>
              <a:rPr lang="en-GB" sz="2000" dirty="0" smtClean="0"/>
              <a:t>multipliers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Studies using quarterly data report significantly lower multipliers compared to studies using annual </a:t>
            </a:r>
            <a:r>
              <a:rPr lang="en-GB" sz="2000" dirty="0" smtClean="0"/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</a:t>
            </a:r>
            <a:r>
              <a:rPr lang="en-GB" sz="2000" dirty="0" smtClean="0"/>
              <a:t>ultipliers </a:t>
            </a:r>
            <a:r>
              <a:rPr lang="en-GB" sz="2000" dirty="0"/>
              <a:t>from a temporary shock are lower than multipliers from a permanent </a:t>
            </a:r>
            <a:r>
              <a:rPr lang="en-GB" sz="2000" dirty="0" smtClean="0"/>
              <a:t>shock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Fiscal policy in transition countries appears to be more effective than in advanced </a:t>
            </a:r>
            <a:r>
              <a:rPr lang="en-GB" sz="2000" dirty="0" smtClean="0"/>
              <a:t>economies </a:t>
            </a:r>
            <a:r>
              <a:rPr lang="en-GB" sz="2000" dirty="0"/>
              <a:t>although the results are not stable across different specifications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5676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1705</Words>
  <Application>Microsoft Office PowerPoint</Application>
  <PresentationFormat>On-screen Show (4:3)</PresentationFormat>
  <Paragraphs>428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FISCAL MULTIPLIERS</vt:lpstr>
      <vt:lpstr>Theoretical approaches</vt:lpstr>
      <vt:lpstr>The dataset</vt:lpstr>
      <vt:lpstr>Moderator variables: coding the literature</vt:lpstr>
      <vt:lpstr>MRA methodology</vt:lpstr>
      <vt:lpstr>Publication bias: Funnel plot &amp; FAT-PET</vt:lpstr>
      <vt:lpstr>Multivariate MRA: 2 models</vt:lpstr>
      <vt:lpstr>PowerPoint Presentation</vt:lpstr>
      <vt:lpstr>PowerPoint Presentation</vt:lpstr>
      <vt:lpstr>PowerPoint Presentation</vt:lpstr>
      <vt:lpstr>PowerPoint Presentation</vt:lpstr>
      <vt:lpstr>‘True’ multiplier</vt:lpstr>
      <vt:lpstr>Main findings</vt:lpstr>
      <vt:lpstr>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multipliers</dc:title>
  <dc:creator>hana</dc:creator>
  <cp:lastModifiedBy>Geoff Pugh</cp:lastModifiedBy>
  <cp:revision>69</cp:revision>
  <dcterms:created xsi:type="dcterms:W3CDTF">2014-09-05T21:38:27Z</dcterms:created>
  <dcterms:modified xsi:type="dcterms:W3CDTF">2014-09-15T08:05:25Z</dcterms:modified>
</cp:coreProperties>
</file>