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12" r:id="rId1"/>
  </p:sldMasterIdLst>
  <p:notesMasterIdLst>
    <p:notesMasterId r:id="rId27"/>
  </p:notesMasterIdLst>
  <p:handoutMasterIdLst>
    <p:handoutMasterId r:id="rId28"/>
  </p:handout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6" r:id="rId19"/>
    <p:sldId id="277" r:id="rId20"/>
    <p:sldId id="278" r:id="rId21"/>
    <p:sldId id="279" r:id="rId22"/>
    <p:sldId id="275" r:id="rId23"/>
    <p:sldId id="280" r:id="rId24"/>
    <p:sldId id="281" r:id="rId25"/>
    <p:sldId id="261" r:id="rId26"/>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00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73" d="100"/>
          <a:sy n="73" d="100"/>
        </p:scale>
        <p:origin x="-40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r>
              <a:rPr kumimoji="1" lang="en-US" altLang="ja-JP" smtClean="0"/>
              <a:t>MAER-Net Colloquium</a:t>
            </a:r>
            <a:endParaRPr kumimoji="1" lang="ja-JP" altLang="en-US"/>
          </a:p>
        </p:txBody>
      </p:sp>
      <p:sp>
        <p:nvSpPr>
          <p:cNvPr id="3" name="日付プレースホルダー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r>
              <a:rPr kumimoji="1" lang="en-US" altLang="ja-JP" smtClean="0"/>
              <a:t>September 12, 2014</a:t>
            </a:r>
            <a:endParaRPr kumimoji="1" lang="ja-JP" altLang="en-US"/>
          </a:p>
        </p:txBody>
      </p:sp>
      <p:sp>
        <p:nvSpPr>
          <p:cNvPr id="4" name="フッター プレースホルダー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kumimoji="1" lang="en-US" altLang="ja-JP" smtClean="0"/>
              <a:t>University of Athens, Greece</a:t>
            </a:r>
            <a:endParaRPr kumimoji="1" lang="ja-JP" altLang="en-US"/>
          </a:p>
        </p:txBody>
      </p:sp>
      <p:sp>
        <p:nvSpPr>
          <p:cNvPr id="5" name="スライド番号プレースホルダー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42C8C42-24D1-4F96-BCFA-E62276D13C34}" type="slidenum">
              <a:rPr kumimoji="1" lang="ja-JP" altLang="en-US" smtClean="0"/>
              <a:t>‹#›</a:t>
            </a:fld>
            <a:endParaRPr kumimoji="1" lang="ja-JP" altLang="en-US"/>
          </a:p>
        </p:txBody>
      </p:sp>
    </p:spTree>
    <p:extLst>
      <p:ext uri="{BB962C8B-B14F-4D97-AF65-F5344CB8AC3E}">
        <p14:creationId xmlns:p14="http://schemas.microsoft.com/office/powerpoint/2010/main" val="116090665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r>
              <a:rPr kumimoji="1" lang="en-US" altLang="ja-JP" smtClean="0"/>
              <a:t>MAER-Net Colloquium</a:t>
            </a:r>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r>
              <a:rPr kumimoji="1" lang="en-US" altLang="ja-JP" smtClean="0"/>
              <a:t>September 12, 2014</a:t>
            </a:r>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r>
              <a:rPr kumimoji="1" lang="en-US" altLang="ja-JP" smtClean="0"/>
              <a:t>University of Athens, Greece</a:t>
            </a:r>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8073C46-0ACA-4319-99CF-E6D177B7B957}" type="slidenum">
              <a:rPr kumimoji="1" lang="ja-JP" altLang="en-US" smtClean="0"/>
              <a:t>‹#›</a:t>
            </a:fld>
            <a:endParaRPr kumimoji="1" lang="ja-JP" altLang="en-US"/>
          </a:p>
        </p:txBody>
      </p:sp>
    </p:spTree>
    <p:extLst>
      <p:ext uri="{BB962C8B-B14F-4D97-AF65-F5344CB8AC3E}">
        <p14:creationId xmlns:p14="http://schemas.microsoft.com/office/powerpoint/2010/main" val="3263198368"/>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8073C46-0ACA-4319-99CF-E6D177B7B957}"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September 12, 2014</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University of Athens, Greece</a:t>
            </a:r>
            <a:endParaRPr kumimoji="1" lang="ja-JP" altLang="en-US"/>
          </a:p>
        </p:txBody>
      </p:sp>
      <p:sp>
        <p:nvSpPr>
          <p:cNvPr id="7" name="ヘッダー プレースホルダー 6"/>
          <p:cNvSpPr>
            <a:spLocks noGrp="1"/>
          </p:cNvSpPr>
          <p:nvPr>
            <p:ph type="hdr" sz="quarter" idx="13"/>
          </p:nvPr>
        </p:nvSpPr>
        <p:spPr/>
        <p:txBody>
          <a:bodyPr/>
          <a:lstStyle/>
          <a:p>
            <a:r>
              <a:rPr kumimoji="1" lang="en-US" altLang="ja-JP" smtClean="0"/>
              <a:t>MAER-Net Colloquium</a:t>
            </a:r>
            <a:endParaRPr kumimoji="1" lang="ja-JP" altLang="en-US"/>
          </a:p>
        </p:txBody>
      </p:sp>
    </p:spTree>
    <p:extLst>
      <p:ext uri="{BB962C8B-B14F-4D97-AF65-F5344CB8AC3E}">
        <p14:creationId xmlns:p14="http://schemas.microsoft.com/office/powerpoint/2010/main" val="118983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8073C46-0ACA-4319-99CF-E6D177B7B957}" type="slidenum">
              <a:rPr kumimoji="1" lang="ja-JP" altLang="en-US" smtClean="0"/>
              <a:t>2</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September 12, 2014</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University of Athens, Greece</a:t>
            </a:r>
            <a:endParaRPr kumimoji="1" lang="ja-JP" altLang="en-US"/>
          </a:p>
        </p:txBody>
      </p:sp>
      <p:sp>
        <p:nvSpPr>
          <p:cNvPr id="7" name="ヘッダー プレースホルダー 6"/>
          <p:cNvSpPr>
            <a:spLocks noGrp="1"/>
          </p:cNvSpPr>
          <p:nvPr>
            <p:ph type="hdr" sz="quarter" idx="13"/>
          </p:nvPr>
        </p:nvSpPr>
        <p:spPr/>
        <p:txBody>
          <a:bodyPr/>
          <a:lstStyle/>
          <a:p>
            <a:r>
              <a:rPr kumimoji="1" lang="en-US" altLang="ja-JP" smtClean="0"/>
              <a:t>MAER-Net Colloquium</a:t>
            </a:r>
            <a:endParaRPr kumimoji="1" lang="ja-JP" altLang="en-US"/>
          </a:p>
        </p:txBody>
      </p:sp>
    </p:spTree>
    <p:extLst>
      <p:ext uri="{BB962C8B-B14F-4D97-AF65-F5344CB8AC3E}">
        <p14:creationId xmlns:p14="http://schemas.microsoft.com/office/powerpoint/2010/main" val="345783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8073C46-0ACA-4319-99CF-E6D177B7B957}" type="slidenum">
              <a:rPr kumimoji="1" lang="ja-JP" altLang="en-US" smtClean="0"/>
              <a:t>10</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September 12, 2014</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University of Athens, Greece</a:t>
            </a:r>
            <a:endParaRPr kumimoji="1" lang="ja-JP" altLang="en-US"/>
          </a:p>
        </p:txBody>
      </p:sp>
      <p:sp>
        <p:nvSpPr>
          <p:cNvPr id="7" name="ヘッダー プレースホルダー 6"/>
          <p:cNvSpPr>
            <a:spLocks noGrp="1"/>
          </p:cNvSpPr>
          <p:nvPr>
            <p:ph type="hdr" sz="quarter" idx="13"/>
          </p:nvPr>
        </p:nvSpPr>
        <p:spPr/>
        <p:txBody>
          <a:bodyPr/>
          <a:lstStyle/>
          <a:p>
            <a:r>
              <a:rPr kumimoji="1" lang="en-US" altLang="ja-JP" smtClean="0"/>
              <a:t>MAER-Net Colloquium</a:t>
            </a:r>
            <a:endParaRPr kumimoji="1" lang="ja-JP" altLang="en-US"/>
          </a:p>
        </p:txBody>
      </p:sp>
    </p:spTree>
    <p:extLst>
      <p:ext uri="{BB962C8B-B14F-4D97-AF65-F5344CB8AC3E}">
        <p14:creationId xmlns:p14="http://schemas.microsoft.com/office/powerpoint/2010/main" val="6931631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9EF80E4-9B43-4C47-B913-7F9775495A9D}" type="datetime1">
              <a:rPr lang="en-US" altLang="ja-JP" smtClean="0"/>
              <a:t>9/11/2014</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19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0BA715-40BB-4202-BA3A-77AE85D2B24A}" type="datetime1">
              <a:rPr lang="en-US" altLang="ja-JP" smtClean="0"/>
              <a:t>9/11/2014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084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981B7E2-80D5-4FAE-8974-B378AA1A7385}" type="datetime1">
              <a:rPr lang="en-US" altLang="ja-JP" smtClean="0"/>
              <a:t>9/11/2014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280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DCEFEE4-58B5-4EF9-A66A-BB57F276FFE9}" type="datetime1">
              <a:rPr lang="en-US" altLang="ja-JP" smtClean="0"/>
              <a:t>9/11/2014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818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215E3A38-A0DA-4E3A-9684-3B51BB12C12B}" type="datetime1">
              <a:rPr lang="en-US" altLang="ja-JP" smtClean="0"/>
              <a:t>9/11/2014</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58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92EE5C8-31BC-4DF0-A9A4-D61FAFCA8C5D}" type="datetime1">
              <a:rPr lang="en-US" altLang="ja-JP" smtClean="0"/>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328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3C6241F-323F-4C11-AE75-16D81368B09E}" type="datetime1">
              <a:rPr lang="en-US" altLang="ja-JP" smtClean="0"/>
              <a:t>9/11/2014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994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EC0043D2-D562-4B48-BB18-D073D6F32590}" type="datetime1">
              <a:rPr lang="en-US" altLang="ja-JP" smtClean="0"/>
              <a:t>9/11/2014</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848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21750-63D3-4E40-8F50-E5659A4AC65A}" type="datetime1">
              <a:rPr lang="en-US" altLang="ja-JP" smtClean="0"/>
              <a:t>9/11/2014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471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0E77E721-5632-4731-A25E-5132EA53FE32}" type="datetime1">
              <a:rPr lang="en-US" altLang="ja-JP" smtClean="0"/>
              <a:t>9/11/2014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143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F436A32F-1C44-4BC6-A06E-4D6E0052013F}" type="datetime1">
              <a:rPr lang="en-US" altLang="ja-JP" smtClean="0"/>
              <a:t>9/11/2014</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900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0DBF0BFF-9148-4F58-87DA-2E269197EC41}" type="datetime1">
              <a:rPr lang="en-US" altLang="ja-JP" smtClean="0"/>
              <a:t>9/11/2014</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5281259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lnSpc>
          <a:spcPct val="90000"/>
        </a:lnSpc>
        <a:spcBef>
          <a:spcPct val="0"/>
        </a:spcBef>
        <a:buNone/>
        <a:defRPr kumimoji="1"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package" Target="../embeddings/Microsoft_Excel_Worksheet4.xls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6000" cap="none" dirty="0" smtClean="0">
                <a:latin typeface="Georgia" panose="02040502050405020303" pitchFamily="18" charset="0"/>
              </a:rPr>
              <a:t>Radicalism versus Gradualism</a:t>
            </a:r>
            <a:br>
              <a:rPr lang="en-US" altLang="ja-JP" sz="6000" cap="none" dirty="0" smtClean="0">
                <a:latin typeface="Georgia" panose="02040502050405020303" pitchFamily="18" charset="0"/>
              </a:rPr>
            </a:br>
            <a:r>
              <a:rPr lang="en-US" altLang="ja-JP" sz="1600" cap="none" dirty="0" smtClean="0">
                <a:latin typeface="Georgia" panose="02040502050405020303" pitchFamily="18" charset="0"/>
              </a:rPr>
              <a:t> </a:t>
            </a:r>
            <a:r>
              <a:rPr lang="en-US" altLang="ja-JP" cap="none" dirty="0" smtClean="0">
                <a:latin typeface="Georgia" panose="02040502050405020303" pitchFamily="18" charset="0"/>
              </a:rPr>
              <a:t/>
            </a:r>
            <a:br>
              <a:rPr lang="en-US" altLang="ja-JP" cap="none" dirty="0" smtClean="0">
                <a:latin typeface="Georgia" panose="02040502050405020303" pitchFamily="18" charset="0"/>
              </a:rPr>
            </a:br>
            <a:r>
              <a:rPr lang="en-US" altLang="ja-JP" sz="3200" cap="none" dirty="0" smtClean="0">
                <a:latin typeface="Georgia" panose="02040502050405020303" pitchFamily="18" charset="0"/>
              </a:rPr>
              <a:t>A Systematic Review of the Transition Strategy Debate</a:t>
            </a:r>
            <a:endParaRPr kumimoji="1" lang="ja-JP" altLang="en-US" sz="3200" cap="none" dirty="0">
              <a:latin typeface="Georgia" panose="02040502050405020303" pitchFamily="18" charset="0"/>
            </a:endParaRPr>
          </a:p>
        </p:txBody>
      </p:sp>
      <p:sp>
        <p:nvSpPr>
          <p:cNvPr id="3" name="サブタイトル 2"/>
          <p:cNvSpPr>
            <a:spLocks noGrp="1"/>
          </p:cNvSpPr>
          <p:nvPr>
            <p:ph type="subTitle" idx="1"/>
          </p:nvPr>
        </p:nvSpPr>
        <p:spPr>
          <a:xfrm>
            <a:off x="802386" y="4778189"/>
            <a:ext cx="5918454" cy="1479175"/>
          </a:xfrm>
        </p:spPr>
        <p:txBody>
          <a:bodyPr/>
          <a:lstStyle/>
          <a:p>
            <a:r>
              <a:rPr kumimoji="1" lang="en-US" altLang="ja-JP" sz="2800" dirty="0" smtClean="0">
                <a:latin typeface="Georgia" panose="02040502050405020303" pitchFamily="18" charset="0"/>
              </a:rPr>
              <a:t>Ichiro IWASAKI</a:t>
            </a:r>
          </a:p>
          <a:p>
            <a:r>
              <a:rPr lang="en-US" altLang="ja-JP" dirty="0" smtClean="0">
                <a:latin typeface="Georgia" panose="02040502050405020303" pitchFamily="18" charset="0"/>
              </a:rPr>
              <a:t>Hitotsubashi University, Tokyo, JAPAN</a:t>
            </a:r>
          </a:p>
          <a:p>
            <a:r>
              <a:rPr kumimoji="1" lang="en-US" altLang="ja-JP" sz="1600" dirty="0" smtClean="0">
                <a:latin typeface="Georgia" panose="02040502050405020303" pitchFamily="18" charset="0"/>
              </a:rPr>
              <a:t>Jointly with </a:t>
            </a:r>
            <a:r>
              <a:rPr kumimoji="1" lang="en-US" altLang="ja-JP" sz="1600" dirty="0" err="1" smtClean="0">
                <a:latin typeface="Georgia" panose="02040502050405020303" pitchFamily="18" charset="0"/>
              </a:rPr>
              <a:t>Taku</a:t>
            </a:r>
            <a:r>
              <a:rPr kumimoji="1" lang="en-US" altLang="ja-JP" sz="1600" dirty="0" smtClean="0">
                <a:latin typeface="Georgia" panose="02040502050405020303" pitchFamily="18" charset="0"/>
              </a:rPr>
              <a:t> SUZUKI, </a:t>
            </a:r>
            <a:r>
              <a:rPr kumimoji="1" lang="en-US" altLang="ja-JP" sz="1600" dirty="0" err="1" smtClean="0">
                <a:latin typeface="Georgia" panose="02040502050405020303" pitchFamily="18" charset="0"/>
              </a:rPr>
              <a:t>Teikyo</a:t>
            </a:r>
            <a:r>
              <a:rPr kumimoji="1" lang="en-US" altLang="ja-JP" sz="1600" dirty="0" smtClean="0">
                <a:latin typeface="Georgia" panose="02040502050405020303" pitchFamily="18" charset="0"/>
              </a:rPr>
              <a:t> </a:t>
            </a:r>
            <a:r>
              <a:rPr kumimoji="1" lang="en-US" altLang="ja-JP" sz="1600" dirty="0" err="1" smtClean="0">
                <a:latin typeface="Georgia" panose="02040502050405020303" pitchFamily="18" charset="0"/>
              </a:rPr>
              <a:t>Univerisity</a:t>
            </a:r>
            <a:r>
              <a:rPr kumimoji="1" lang="en-US" altLang="ja-JP" sz="1600" dirty="0" smtClean="0">
                <a:latin typeface="Georgia" panose="02040502050405020303" pitchFamily="18" charset="0"/>
              </a:rPr>
              <a:t>, Tokyo, JAPAN</a:t>
            </a:r>
          </a:p>
          <a:p>
            <a:endParaRPr kumimoji="1" lang="ja-JP" altLang="en-US" dirty="0"/>
          </a:p>
        </p:txBody>
      </p:sp>
      <p:sp>
        <p:nvSpPr>
          <p:cNvPr id="4" name="テキスト ボックス 3"/>
          <p:cNvSpPr txBox="1"/>
          <p:nvPr/>
        </p:nvSpPr>
        <p:spPr>
          <a:xfrm>
            <a:off x="802386" y="609600"/>
            <a:ext cx="7579614" cy="646331"/>
          </a:xfrm>
          <a:prstGeom prst="rect">
            <a:avLst/>
          </a:prstGeom>
          <a:noFill/>
        </p:spPr>
        <p:txBody>
          <a:bodyPr wrap="square" rtlCol="0">
            <a:spAutoFit/>
          </a:bodyPr>
          <a:lstStyle/>
          <a:p>
            <a:r>
              <a:rPr kumimoji="1" lang="en-US" altLang="ja-JP" dirty="0" smtClean="0">
                <a:latin typeface="Georgia" panose="02040502050405020303" pitchFamily="18" charset="0"/>
              </a:rPr>
              <a:t>The MAER-Net Colloquium, Plenary Session III Transition Economics</a:t>
            </a:r>
          </a:p>
          <a:p>
            <a:r>
              <a:rPr kumimoji="1" lang="en-US" altLang="ja-JP" dirty="0" smtClean="0">
                <a:latin typeface="Georgia" panose="02040502050405020303" pitchFamily="18" charset="0"/>
              </a:rPr>
              <a:t>University of Athens, Greece, September 12, 2014</a:t>
            </a:r>
            <a:endParaRPr kumimoji="1" lang="ja-JP" altLang="en-US" dirty="0">
              <a:latin typeface="Georgia" panose="02040502050405020303" pitchFamily="18" charset="0"/>
            </a:endParaRPr>
          </a:p>
        </p:txBody>
      </p:sp>
    </p:spTree>
    <p:extLst>
      <p:ext uri="{BB962C8B-B14F-4D97-AF65-F5344CB8AC3E}">
        <p14:creationId xmlns:p14="http://schemas.microsoft.com/office/powerpoint/2010/main" val="35080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404074894"/>
              </p:ext>
            </p:extLst>
          </p:nvPr>
        </p:nvGraphicFramePr>
        <p:xfrm>
          <a:off x="912329" y="394447"/>
          <a:ext cx="7397954" cy="6245597"/>
        </p:xfrm>
        <a:graphic>
          <a:graphicData uri="http://schemas.openxmlformats.org/presentationml/2006/ole">
            <mc:AlternateContent xmlns:mc="http://schemas.openxmlformats.org/markup-compatibility/2006">
              <mc:Choice xmlns:v="urn:schemas-microsoft-com:vml" Requires="v">
                <p:oleObj spid="_x0000_s4114" name="Worksheet" r:id="rId4" imgW="8010489" imgH="6762873" progId="Excel.Sheet.12">
                  <p:embed/>
                </p:oleObj>
              </mc:Choice>
              <mc:Fallback>
                <p:oleObj name="Worksheet" r:id="rId4" imgW="8010489" imgH="6762873" progId="Excel.Sheet.12">
                  <p:embed/>
                  <p:pic>
                    <p:nvPicPr>
                      <p:cNvPr id="0" name=""/>
                      <p:cNvPicPr/>
                      <p:nvPr/>
                    </p:nvPicPr>
                    <p:blipFill>
                      <a:blip r:embed="rId5"/>
                      <a:stretch>
                        <a:fillRect/>
                      </a:stretch>
                    </p:blipFill>
                    <p:spPr>
                      <a:xfrm>
                        <a:off x="912329" y="394447"/>
                        <a:ext cx="7397954" cy="6245597"/>
                      </a:xfrm>
                      <a:prstGeom prst="rect">
                        <a:avLst/>
                      </a:prstGeom>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4111343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200" b="1" cap="none" dirty="0" smtClean="0">
                <a:latin typeface="Georgia" panose="02040502050405020303" pitchFamily="18" charset="0"/>
              </a:rPr>
              <a:t>Overall Structure of </a:t>
            </a:r>
            <a:r>
              <a:rPr lang="en-US" altLang="ja-JP" sz="3200" b="1" cap="none" dirty="0">
                <a:latin typeface="Georgia" panose="02040502050405020303" pitchFamily="18" charset="0"/>
              </a:rPr>
              <a:t>t</a:t>
            </a:r>
            <a:r>
              <a:rPr lang="en-US" altLang="ja-JP" sz="3200" b="1" cap="none" dirty="0" smtClean="0">
                <a:latin typeface="Georgia" panose="02040502050405020303" pitchFamily="18" charset="0"/>
              </a:rPr>
              <a:t>he Transition Strategy Debate</a:t>
            </a:r>
            <a:endParaRPr lang="en-US" altLang="ja-JP" sz="32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Autofit/>
          </a:bodyPr>
          <a:lstStyle/>
          <a:p>
            <a:r>
              <a:rPr lang="en-US" altLang="ja-JP" sz="1800" dirty="0"/>
              <a:t>With regard to radicalism advocates, including Lipton and Sachs (1990), Balcerowicz (1994), and others, their debate attitude is remarkably consistent in light of time speed and policy sequence. Indeed, the </a:t>
            </a:r>
            <a:r>
              <a:rPr lang="en-US" altLang="ja-JP" sz="1800" dirty="0" err="1"/>
              <a:t>radicalists</a:t>
            </a:r>
            <a:r>
              <a:rPr lang="en-US" altLang="ja-JP" sz="1800" dirty="0"/>
              <a:t> share an idea that big-bang and speedy implementations of policy packages are indispensable for establishing a market economy in the former socialist economies</a:t>
            </a:r>
            <a:r>
              <a:rPr lang="en-US" altLang="ja-JP" sz="1800" dirty="0" smtClean="0"/>
              <a:t>.</a:t>
            </a:r>
          </a:p>
          <a:p>
            <a:r>
              <a:rPr lang="en-US" altLang="ja-JP" sz="1800" dirty="0"/>
              <a:t>Despite the consistency of its policy recommendations, however, the </a:t>
            </a:r>
            <a:r>
              <a:rPr lang="en-US" altLang="ja-JP" sz="1800" dirty="0" err="1"/>
              <a:t>radicalists</a:t>
            </a:r>
            <a:r>
              <a:rPr lang="en-US" altLang="ja-JP" sz="1800" dirty="0"/>
              <a:t> can be divided into two research groups. One is the “</a:t>
            </a:r>
            <a:r>
              <a:rPr lang="en-US" altLang="ja-JP" sz="1800" dirty="0">
                <a:solidFill>
                  <a:srgbClr val="FF0000"/>
                </a:solidFill>
              </a:rPr>
              <a:t>universal radicalism</a:t>
            </a:r>
            <a:r>
              <a:rPr lang="en-US" altLang="ja-JP" sz="1800" dirty="0"/>
              <a:t>” </a:t>
            </a:r>
            <a:r>
              <a:rPr lang="en-US" altLang="ja-JP" sz="1800" dirty="0" smtClean="0"/>
              <a:t>group, </a:t>
            </a:r>
            <a:r>
              <a:rPr lang="en-US" altLang="ja-JP" sz="1800" dirty="0"/>
              <a:t>which maintains that the best option for the CEE and FSU countries should be radicalism, irrespective of differences in the degree of perfection in the planned system and other historical preconditions. </a:t>
            </a:r>
            <a:endParaRPr lang="en-US" altLang="ja-JP" sz="1800" dirty="0" smtClean="0"/>
          </a:p>
          <a:p>
            <a:r>
              <a:rPr lang="en-US" altLang="ja-JP" sz="1800" dirty="0" smtClean="0"/>
              <a:t>The </a:t>
            </a:r>
            <a:r>
              <a:rPr lang="en-US" altLang="ja-JP" sz="1800" dirty="0"/>
              <a:t>second is the “</a:t>
            </a:r>
            <a:r>
              <a:rPr lang="en-US" altLang="ja-JP" sz="1800" dirty="0">
                <a:solidFill>
                  <a:srgbClr val="FF0000"/>
                </a:solidFill>
              </a:rPr>
              <a:t>conditional radicalism</a:t>
            </a:r>
            <a:r>
              <a:rPr lang="en-US" altLang="ja-JP" sz="1800" dirty="0"/>
              <a:t>” </a:t>
            </a:r>
            <a:r>
              <a:rPr lang="en-US" altLang="ja-JP" sz="1800" dirty="0" smtClean="0"/>
              <a:t>group, </a:t>
            </a:r>
            <a:r>
              <a:rPr lang="en-US" altLang="ja-JP" sz="1800" dirty="0"/>
              <a:t>which affirms that implementing a transition strategy based on radicalism is a better option than gradualism as long as a series of constraint conditions, such as the policy capability of the government and the citizens’ understanding and tolerance of capitalism, is minimally met.</a:t>
            </a:r>
            <a:endParaRPr kumimoji="1" lang="ja-JP" altLang="en-US" sz="18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2388310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200" b="1" cap="none" dirty="0" smtClean="0">
                <a:latin typeface="Georgia" panose="02040502050405020303" pitchFamily="18" charset="0"/>
              </a:rPr>
              <a:t>Overall Structure of </a:t>
            </a:r>
            <a:r>
              <a:rPr lang="en-US" altLang="ja-JP" sz="3200" b="1" cap="none" dirty="0">
                <a:latin typeface="Georgia" panose="02040502050405020303" pitchFamily="18" charset="0"/>
              </a:rPr>
              <a:t>t</a:t>
            </a:r>
            <a:r>
              <a:rPr lang="en-US" altLang="ja-JP" sz="3200" b="1" cap="none" dirty="0" smtClean="0">
                <a:latin typeface="Georgia" panose="02040502050405020303" pitchFamily="18" charset="0"/>
              </a:rPr>
              <a:t>he Transition Strategy Debate (2)</a:t>
            </a:r>
            <a:endParaRPr lang="en-US" altLang="ja-JP" sz="32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rmAutofit lnSpcReduction="10000"/>
          </a:bodyPr>
          <a:lstStyle/>
          <a:p>
            <a:r>
              <a:rPr lang="en-US" altLang="ja-JP" sz="1800" dirty="0"/>
              <a:t>Meanwhile, gradualism advocates have a unified voice against the </a:t>
            </a:r>
            <a:r>
              <a:rPr lang="en-US" altLang="ja-JP" sz="1800" dirty="0" err="1"/>
              <a:t>radicalists</a:t>
            </a:r>
            <a:r>
              <a:rPr lang="en-US" altLang="ja-JP" sz="1800" dirty="0"/>
              <a:t> in criticizing radicalism’s “speed-before-quality,” “haphazard,” and “unrealistic” approach. Moreover, gradualists contend that radicalism is highly likely to be associated with socially intolerable negative side effects. When it comes to basic reasons for justifying the gradualist approach, however, gradualists have a more varied rationale in comparison with their </a:t>
            </a:r>
            <a:r>
              <a:rPr lang="en-US" altLang="ja-JP" sz="1800" dirty="0" err="1"/>
              <a:t>radicalist</a:t>
            </a:r>
            <a:r>
              <a:rPr lang="en-US" altLang="ja-JP" sz="1800" dirty="0"/>
              <a:t> counterparts. </a:t>
            </a:r>
            <a:endParaRPr lang="en-US" altLang="ja-JP" sz="1800" dirty="0" smtClean="0"/>
          </a:p>
          <a:p>
            <a:r>
              <a:rPr lang="en-US" altLang="ja-JP" sz="1800" dirty="0"/>
              <a:t>In this way, we come up with the first research group among the gradualists, which can be called the </a:t>
            </a:r>
            <a:r>
              <a:rPr lang="en-US" altLang="ja-JP" sz="1800" i="1" dirty="0">
                <a:solidFill>
                  <a:srgbClr val="0070C0"/>
                </a:solidFill>
              </a:rPr>
              <a:t>slow-paced gradualism</a:t>
            </a:r>
            <a:r>
              <a:rPr lang="en-US" altLang="ja-JP" sz="1800" dirty="0">
                <a:solidFill>
                  <a:srgbClr val="0070C0"/>
                </a:solidFill>
              </a:rPr>
              <a:t> </a:t>
            </a:r>
            <a:r>
              <a:rPr lang="en-US" altLang="ja-JP" sz="1800" dirty="0" smtClean="0"/>
              <a:t>group. </a:t>
            </a:r>
            <a:r>
              <a:rPr lang="en-US" altLang="ja-JP" sz="1800" dirty="0"/>
              <a:t>This group asserts that the transition to a market economy should be carried forward over time so that any social downfall can be avoided, in light of the necessity of effectively controlling the side effects of structural </a:t>
            </a:r>
            <a:r>
              <a:rPr lang="en-US" altLang="ja-JP" sz="1800" dirty="0" smtClean="0"/>
              <a:t>reforms.</a:t>
            </a:r>
          </a:p>
          <a:p>
            <a:r>
              <a:rPr lang="en-US" altLang="ja-JP" sz="1800" dirty="0"/>
              <a:t>In contrast to the debate attitude of the slow-paced gradualism group, some researchers particularly emphasize the importance of policy sequence in order to successfully carry out structural reforms that might drastically change a given economic system, while at the same time avoiding excessive social confusion. We call them the </a:t>
            </a:r>
            <a:r>
              <a:rPr lang="en-US" altLang="ja-JP" sz="1800" i="1" dirty="0">
                <a:solidFill>
                  <a:srgbClr val="0070C0"/>
                </a:solidFill>
              </a:rPr>
              <a:t>step-by-step gradualism</a:t>
            </a:r>
            <a:r>
              <a:rPr lang="en-US" altLang="ja-JP" sz="1800" dirty="0">
                <a:solidFill>
                  <a:srgbClr val="0070C0"/>
                </a:solidFill>
              </a:rPr>
              <a:t> </a:t>
            </a:r>
            <a:r>
              <a:rPr lang="en-US" altLang="ja-JP" sz="1800" dirty="0"/>
              <a:t>group. </a:t>
            </a:r>
            <a:endParaRPr lang="ja-JP" altLang="en-US" sz="1800" dirty="0"/>
          </a:p>
          <a:p>
            <a:endParaRPr kumimoji="1" lang="ja-JP" altLang="en-US" sz="1800" dirty="0"/>
          </a:p>
        </p:txBody>
      </p:sp>
      <p:sp>
        <p:nvSpPr>
          <p:cNvPr id="5" name="スライド番号プレースホルダー 4"/>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237876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200" b="1" cap="none" dirty="0" smtClean="0">
                <a:latin typeface="Georgia" panose="02040502050405020303" pitchFamily="18" charset="0"/>
              </a:rPr>
              <a:t>Overall Structure of </a:t>
            </a:r>
            <a:r>
              <a:rPr lang="en-US" altLang="ja-JP" sz="3200" b="1" cap="none" dirty="0">
                <a:latin typeface="Georgia" panose="02040502050405020303" pitchFamily="18" charset="0"/>
              </a:rPr>
              <a:t>t</a:t>
            </a:r>
            <a:r>
              <a:rPr lang="en-US" altLang="ja-JP" sz="3200" b="1" cap="none" dirty="0" smtClean="0">
                <a:latin typeface="Georgia" panose="02040502050405020303" pitchFamily="18" charset="0"/>
              </a:rPr>
              <a:t>he Transition Strategy Debate (3)</a:t>
            </a:r>
            <a:endParaRPr lang="en-US" altLang="ja-JP" sz="32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Autofit/>
          </a:bodyPr>
          <a:lstStyle/>
          <a:p>
            <a:r>
              <a:rPr lang="en-US" altLang="ja-JP" sz="1800" dirty="0"/>
              <a:t>Moreover, the gradualists comprise another mass of researchers who regard the assertions of both the slow-paced and the step-by-step gradualism groups as equally important justification for denouncing radicalism. </a:t>
            </a:r>
            <a:r>
              <a:rPr lang="en-US" altLang="ja-JP" sz="1800" dirty="0" smtClean="0"/>
              <a:t>We </a:t>
            </a:r>
            <a:r>
              <a:rPr lang="en-US" altLang="ja-JP" sz="1800" dirty="0"/>
              <a:t>call them the </a:t>
            </a:r>
            <a:r>
              <a:rPr lang="en-US" altLang="ja-JP" sz="1800" i="1" dirty="0">
                <a:solidFill>
                  <a:srgbClr val="0070C0"/>
                </a:solidFill>
              </a:rPr>
              <a:t>eclectic gradualism</a:t>
            </a:r>
            <a:r>
              <a:rPr lang="en-US" altLang="ja-JP" sz="1800" dirty="0">
                <a:solidFill>
                  <a:srgbClr val="0070C0"/>
                </a:solidFill>
              </a:rPr>
              <a:t> </a:t>
            </a:r>
            <a:r>
              <a:rPr lang="en-US" altLang="ja-JP" sz="1800" dirty="0"/>
              <a:t>group</a:t>
            </a:r>
            <a:r>
              <a:rPr lang="en-US" altLang="ja-JP" sz="1800" dirty="0" smtClean="0"/>
              <a:t>.</a:t>
            </a:r>
          </a:p>
          <a:p>
            <a:r>
              <a:rPr lang="en-US" altLang="ja-JP" sz="1800" dirty="0"/>
              <a:t>Further, there is another research </a:t>
            </a:r>
            <a:r>
              <a:rPr lang="en-US" altLang="ja-JP" sz="1800" dirty="0" smtClean="0"/>
              <a:t>group that </a:t>
            </a:r>
            <a:r>
              <a:rPr lang="en-US" altLang="ja-JP" sz="1800" dirty="0"/>
              <a:t>takes the side of neither the </a:t>
            </a:r>
            <a:r>
              <a:rPr lang="en-US" altLang="ja-JP" sz="1800" dirty="0" err="1"/>
              <a:t>radicalists</a:t>
            </a:r>
            <a:r>
              <a:rPr lang="en-US" altLang="ja-JP" sz="1800" dirty="0"/>
              <a:t> nor the gradualists</a:t>
            </a:r>
            <a:r>
              <a:rPr lang="en-US" altLang="ja-JP" sz="1800" dirty="0" smtClean="0"/>
              <a:t>. </a:t>
            </a:r>
            <a:r>
              <a:rPr lang="en-US" altLang="ja-JP" sz="1800" dirty="0"/>
              <a:t>The essence of their argument is that radicalism and gradualism are not intrinsically paradoxical to each other, but rather are mutually alternative options; therefore, neither of the two can always be superior to the other theoretically and practically</a:t>
            </a:r>
            <a:r>
              <a:rPr lang="en-US" altLang="ja-JP" sz="1800" dirty="0" smtClean="0"/>
              <a:t>. </a:t>
            </a:r>
          </a:p>
          <a:p>
            <a:r>
              <a:rPr lang="en-US" altLang="ja-JP" sz="1800" dirty="0" smtClean="0"/>
              <a:t>Their </a:t>
            </a:r>
            <a:r>
              <a:rPr lang="en-US" altLang="ja-JP" sz="1800" dirty="0"/>
              <a:t>debate attitude can be described as </a:t>
            </a:r>
            <a:r>
              <a:rPr lang="en-US" altLang="ja-JP" sz="1800" i="1" dirty="0">
                <a:solidFill>
                  <a:srgbClr val="00B050"/>
                </a:solidFill>
              </a:rPr>
              <a:t>neutralism</a:t>
            </a:r>
            <a:r>
              <a:rPr lang="en-US" altLang="ja-JP" sz="1800" dirty="0"/>
              <a:t> because they remain in the framework of the radicalism-versus-gradualism debate while, at the same time, keeping at arm's length from both the </a:t>
            </a:r>
            <a:r>
              <a:rPr lang="en-US" altLang="ja-JP" sz="1800" dirty="0" err="1"/>
              <a:t>radicalists</a:t>
            </a:r>
            <a:r>
              <a:rPr lang="en-US" altLang="ja-JP" sz="1800" dirty="0"/>
              <a:t> and the gradualists</a:t>
            </a:r>
            <a:r>
              <a:rPr lang="en-US" altLang="ja-JP" sz="1800" dirty="0" smtClean="0"/>
              <a:t>.</a:t>
            </a:r>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999365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200" b="1" cap="none" dirty="0" smtClean="0">
                <a:latin typeface="Georgia" panose="02040502050405020303" pitchFamily="18" charset="0"/>
              </a:rPr>
              <a:t>Overall Structure of </a:t>
            </a:r>
            <a:r>
              <a:rPr lang="en-US" altLang="ja-JP" sz="3200" b="1" cap="none" dirty="0">
                <a:latin typeface="Georgia" panose="02040502050405020303" pitchFamily="18" charset="0"/>
              </a:rPr>
              <a:t>t</a:t>
            </a:r>
            <a:r>
              <a:rPr lang="en-US" altLang="ja-JP" sz="3200" b="1" cap="none" dirty="0" smtClean="0">
                <a:latin typeface="Georgia" panose="02040502050405020303" pitchFamily="18" charset="0"/>
              </a:rPr>
              <a:t>he Transition Strategy Debate (4)</a:t>
            </a:r>
            <a:endParaRPr lang="en-US" altLang="ja-JP" sz="32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Autofit/>
          </a:bodyPr>
          <a:lstStyle/>
          <a:p>
            <a:r>
              <a:rPr lang="en-US" altLang="ja-JP" sz="1800" dirty="0" smtClean="0"/>
              <a:t>All </a:t>
            </a:r>
            <a:r>
              <a:rPr lang="en-US" altLang="ja-JP" sz="1800" dirty="0"/>
              <a:t>researchers who have discussed transition strategy by no means stay within the radicalism-versus-gradualism framework. </a:t>
            </a:r>
            <a:endParaRPr lang="en-US" altLang="ja-JP" sz="1800" dirty="0" smtClean="0"/>
          </a:p>
          <a:p>
            <a:r>
              <a:rPr lang="en-US" altLang="ja-JP" sz="1800" dirty="0" smtClean="0"/>
              <a:t>For </a:t>
            </a:r>
            <a:r>
              <a:rPr lang="en-US" altLang="ja-JP" sz="1800" dirty="0"/>
              <a:t>instance, s</a:t>
            </a:r>
            <a:r>
              <a:rPr lang="en-US" altLang="ja-JP" sz="1800" dirty="0" smtClean="0"/>
              <a:t>ome researchers </a:t>
            </a:r>
            <a:r>
              <a:rPr lang="en-US" altLang="ja-JP" sz="1800" dirty="0"/>
              <a:t>have claimed that some transition countries have carried out a “third” reform track, which cannot be classified as either radicalism or gradualism. </a:t>
            </a:r>
            <a:endParaRPr lang="en-US" altLang="ja-JP" sz="1800" dirty="0" smtClean="0"/>
          </a:p>
          <a:p>
            <a:r>
              <a:rPr lang="en-US" altLang="ja-JP" sz="1800" dirty="0" smtClean="0"/>
              <a:t>Moreover</a:t>
            </a:r>
            <a:r>
              <a:rPr lang="en-US" altLang="ja-JP" sz="1800" dirty="0"/>
              <a:t>, </a:t>
            </a:r>
            <a:r>
              <a:rPr lang="en-US" altLang="ja-JP" sz="1800" dirty="0" smtClean="0"/>
              <a:t>some other researchers have </a:t>
            </a:r>
            <a:r>
              <a:rPr lang="en-US" altLang="ja-JP" sz="1800" dirty="0"/>
              <a:t>serious doubts about the significance of the transition strategy debate itself. </a:t>
            </a:r>
            <a:endParaRPr lang="en-US" altLang="ja-JP" sz="1800" dirty="0" smtClean="0"/>
          </a:p>
          <a:p>
            <a:r>
              <a:rPr lang="en-US" altLang="ja-JP" sz="1800" dirty="0" smtClean="0"/>
              <a:t>These </a:t>
            </a:r>
            <a:r>
              <a:rPr lang="en-US" altLang="ja-JP" sz="1800" dirty="0"/>
              <a:t>research groups can be respectively called </a:t>
            </a:r>
            <a:r>
              <a:rPr lang="en-US" altLang="ja-JP" sz="1800" i="1" dirty="0">
                <a:solidFill>
                  <a:srgbClr val="FFC000"/>
                </a:solidFill>
              </a:rPr>
              <a:t>third-way thinkers</a:t>
            </a:r>
            <a:r>
              <a:rPr lang="en-US" altLang="ja-JP" sz="1800" dirty="0">
                <a:solidFill>
                  <a:srgbClr val="FFC000"/>
                </a:solidFill>
              </a:rPr>
              <a:t> </a:t>
            </a:r>
            <a:r>
              <a:rPr lang="en-US" altLang="ja-JP" sz="1800" dirty="0"/>
              <a:t>and </a:t>
            </a:r>
            <a:r>
              <a:rPr lang="en-US" altLang="ja-JP" sz="1800" i="1" dirty="0">
                <a:solidFill>
                  <a:srgbClr val="7030A0"/>
                </a:solidFill>
              </a:rPr>
              <a:t>transcendentalists</a:t>
            </a:r>
            <a:r>
              <a:rPr lang="en-US" altLang="ja-JP" sz="1800" dirty="0"/>
              <a:t>. These two groups almost complete our categorization of researchers who have been deeply involved in the transition strategy debate. </a:t>
            </a:r>
            <a:endParaRPr lang="en-US" altLang="ja-JP" sz="1800" dirty="0" smtClean="0"/>
          </a:p>
          <a:p>
            <a:pPr marL="0" indent="0">
              <a:buNone/>
            </a:pPr>
            <a:endParaRPr kumimoji="1" lang="en-US" altLang="ja-JP" sz="1800" dirty="0"/>
          </a:p>
          <a:p>
            <a:pPr marL="0" indent="0">
              <a:buNone/>
            </a:pPr>
            <a:r>
              <a:rPr lang="en-US" altLang="ja-JP" sz="5400" dirty="0" smtClean="0"/>
              <a:t> </a:t>
            </a:r>
            <a:r>
              <a:rPr lang="en-US" altLang="ja-JP" sz="3600" i="1" dirty="0" smtClean="0">
                <a:solidFill>
                  <a:srgbClr val="FF0000"/>
                </a:solidFill>
                <a:latin typeface="Georgia" panose="02040502050405020303" pitchFamily="18" charset="0"/>
              </a:rPr>
              <a:t>To sum up these arguments ….</a:t>
            </a:r>
            <a:endParaRPr kumimoji="1" lang="ja-JP" altLang="en-US" sz="3600" i="1" dirty="0">
              <a:solidFill>
                <a:srgbClr val="FF0000"/>
              </a:solidFill>
              <a:latin typeface="Georgia" panose="02040502050405020303" pitchFamily="18" charset="0"/>
            </a:endParaRPr>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81477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980181366"/>
              </p:ext>
            </p:extLst>
          </p:nvPr>
        </p:nvGraphicFramePr>
        <p:xfrm>
          <a:off x="860612" y="512501"/>
          <a:ext cx="7261412" cy="5706194"/>
        </p:xfrm>
        <a:graphic>
          <a:graphicData uri="http://schemas.openxmlformats.org/presentationml/2006/ole">
            <mc:AlternateContent xmlns:mc="http://schemas.openxmlformats.org/markup-compatibility/2006">
              <mc:Choice xmlns:v="urn:schemas-microsoft-com:vml" Requires="v">
                <p:oleObj spid="_x0000_s5138" name="Worksheet" r:id="rId3" imgW="6181689" imgH="4857787" progId="Excel.Sheet.12">
                  <p:embed/>
                </p:oleObj>
              </mc:Choice>
              <mc:Fallback>
                <p:oleObj name="Worksheet" r:id="rId3" imgW="6181689" imgH="4857787" progId="Excel.Sheet.12">
                  <p:embed/>
                  <p:pic>
                    <p:nvPicPr>
                      <p:cNvPr id="0" name=""/>
                      <p:cNvPicPr/>
                      <p:nvPr/>
                    </p:nvPicPr>
                    <p:blipFill>
                      <a:blip r:embed="rId4"/>
                      <a:stretch>
                        <a:fillRect/>
                      </a:stretch>
                    </p:blipFill>
                    <p:spPr>
                      <a:xfrm>
                        <a:off x="860612" y="512501"/>
                        <a:ext cx="7261412" cy="5706194"/>
                      </a:xfrm>
                      <a:prstGeom prst="rect">
                        <a:avLst/>
                      </a:prstGeom>
                    </p:spPr>
                  </p:pic>
                </p:oleObj>
              </mc:Fallback>
            </mc:AlternateContent>
          </a:graphicData>
        </a:graphic>
      </p:graphicFrame>
      <p:sp>
        <p:nvSpPr>
          <p:cNvPr id="3" name="スライド番号プレースホルダー 2"/>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3003367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273849952"/>
              </p:ext>
            </p:extLst>
          </p:nvPr>
        </p:nvGraphicFramePr>
        <p:xfrm>
          <a:off x="1434353" y="161149"/>
          <a:ext cx="6180406" cy="6436875"/>
        </p:xfrm>
        <a:graphic>
          <a:graphicData uri="http://schemas.openxmlformats.org/presentationml/2006/ole">
            <mc:AlternateContent xmlns:mc="http://schemas.openxmlformats.org/markup-compatibility/2006">
              <mc:Choice xmlns:v="urn:schemas-microsoft-com:vml" Requires="v">
                <p:oleObj spid="_x0000_s6162" name="Worksheet" r:id="rId3" imgW="6677190" imgH="6953348" progId="Excel.Sheet.12">
                  <p:embed/>
                </p:oleObj>
              </mc:Choice>
              <mc:Fallback>
                <p:oleObj name="Worksheet" r:id="rId3" imgW="6677190" imgH="6953348" progId="Excel.Sheet.12">
                  <p:embed/>
                  <p:pic>
                    <p:nvPicPr>
                      <p:cNvPr id="0" name=""/>
                      <p:cNvPicPr/>
                      <p:nvPr/>
                    </p:nvPicPr>
                    <p:blipFill>
                      <a:blip r:embed="rId4"/>
                      <a:stretch>
                        <a:fillRect/>
                      </a:stretch>
                    </p:blipFill>
                    <p:spPr>
                      <a:xfrm>
                        <a:off x="1434353" y="161149"/>
                        <a:ext cx="6180406" cy="6436875"/>
                      </a:xfrm>
                      <a:prstGeom prst="rect">
                        <a:avLst/>
                      </a:prstGeom>
                    </p:spPr>
                  </p:pic>
                </p:oleObj>
              </mc:Fallback>
            </mc:AlternateContent>
          </a:graphicData>
        </a:graphic>
      </p:graphicFrame>
      <p:sp>
        <p:nvSpPr>
          <p:cNvPr id="3" name="スライド番号プレースホルダー 2"/>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492974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000" b="1" cap="none" dirty="0" smtClean="0">
                <a:latin typeface="Georgia" panose="02040502050405020303" pitchFamily="18" charset="0"/>
              </a:rPr>
              <a:t>Relationship between Debate Attitude and Literature Attributes</a:t>
            </a:r>
            <a:endParaRPr lang="en-US" altLang="ja-JP" sz="30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Autofit/>
          </a:bodyPr>
          <a:lstStyle/>
          <a:p>
            <a:r>
              <a:rPr lang="en-US" altLang="ja-JP" sz="1800" dirty="0"/>
              <a:t>As a next step, we will examine the relationship between these two elements by means of statistical and econometric methods. </a:t>
            </a:r>
            <a:r>
              <a:rPr lang="en-US" altLang="ja-JP" sz="1800" dirty="0" smtClean="0"/>
              <a:t>First</a:t>
            </a:r>
            <a:r>
              <a:rPr lang="en-US" altLang="ja-JP" sz="1800" dirty="0"/>
              <a:t>, we conducted a cross tabulation analysis to test the independence of the literature attributes from the debate attitudes. </a:t>
            </a:r>
            <a:r>
              <a:rPr lang="en-US" altLang="ja-JP" sz="1800" dirty="0" smtClean="0"/>
              <a:t>Then</a:t>
            </a:r>
            <a:r>
              <a:rPr lang="en-US" altLang="ja-JP" sz="1800" dirty="0"/>
              <a:t>, we estimated qualitative choice models to regress the debate attitudes toward a series of the literature attributes simultaneously</a:t>
            </a:r>
            <a:r>
              <a:rPr lang="en-US" altLang="ja-JP" sz="1800" dirty="0" smtClean="0"/>
              <a:t>.</a:t>
            </a:r>
          </a:p>
          <a:p>
            <a:r>
              <a:rPr kumimoji="1" lang="en-US" altLang="ja-JP" sz="1800" dirty="0" smtClean="0"/>
              <a:t>In the cross tabulation analysis, </a:t>
            </a:r>
            <a:r>
              <a:rPr lang="en-US" altLang="ja-JP" sz="1800" dirty="0"/>
              <a:t>w</a:t>
            </a:r>
            <a:r>
              <a:rPr lang="en-US" altLang="ja-JP" sz="1800" dirty="0" smtClean="0"/>
              <a:t>e </a:t>
            </a:r>
            <a:r>
              <a:rPr lang="en-US" altLang="ja-JP" sz="1800" dirty="0"/>
              <a:t>test the interdependence of the debate attitudes and the literature </a:t>
            </a:r>
            <a:r>
              <a:rPr lang="en-US" altLang="ja-JP" sz="1800" dirty="0" smtClean="0"/>
              <a:t>attributes. We also report </a:t>
            </a:r>
            <a:r>
              <a:rPr lang="en-US" altLang="ja-JP" sz="1800" dirty="0" err="1" smtClean="0"/>
              <a:t>Cramér’s</a:t>
            </a:r>
            <a:r>
              <a:rPr lang="en-US" altLang="ja-JP" sz="1800" dirty="0" smtClean="0"/>
              <a:t> </a:t>
            </a:r>
            <a:r>
              <a:rPr lang="en-US" altLang="ja-JP" sz="1800" dirty="0"/>
              <a:t>coefficient of association</a:t>
            </a:r>
            <a:r>
              <a:rPr lang="en-US" altLang="ja-JP" sz="1800" dirty="0" smtClean="0"/>
              <a:t>.</a:t>
            </a:r>
          </a:p>
          <a:p>
            <a:r>
              <a:rPr kumimoji="1" lang="en-US" altLang="ja-JP" sz="1800" dirty="0" smtClean="0"/>
              <a:t>In the regression analysis, we estimate o</a:t>
            </a:r>
            <a:r>
              <a:rPr lang="en-US" altLang="ja-JP" sz="1800" dirty="0" smtClean="0"/>
              <a:t>rdered </a:t>
            </a:r>
            <a:r>
              <a:rPr lang="en-US" altLang="ja-JP" sz="1800" dirty="0" err="1"/>
              <a:t>probit</a:t>
            </a:r>
            <a:r>
              <a:rPr lang="en-US" altLang="ja-JP" sz="1800" dirty="0"/>
              <a:t> </a:t>
            </a:r>
            <a:r>
              <a:rPr lang="en-US" altLang="ja-JP" sz="1800" dirty="0" smtClean="0"/>
              <a:t>models that take </a:t>
            </a:r>
            <a:r>
              <a:rPr lang="en-US" altLang="ja-JP" sz="1800" dirty="0"/>
              <a:t>the degree of the radicalism stance </a:t>
            </a:r>
            <a:r>
              <a:rPr lang="en-US" altLang="ja-JP" sz="1800" dirty="0" smtClean="0"/>
              <a:t>or </a:t>
            </a:r>
            <a:r>
              <a:rPr lang="en-US" altLang="ja-JP" sz="1800" dirty="0"/>
              <a:t>the degree to which policy sequence is stressed as the dependent </a:t>
            </a:r>
            <a:r>
              <a:rPr lang="en-US" altLang="ja-JP" sz="1800" dirty="0" smtClean="0"/>
              <a:t>variable.</a:t>
            </a:r>
          </a:p>
          <a:p>
            <a:r>
              <a:rPr lang="en-US" altLang="ja-JP" sz="1800" dirty="0"/>
              <a:t>To obtain deeper insights into the relationship between the degree to which policy sequence is stressed and the literature attributes within gradualism-advocating literature, w</a:t>
            </a:r>
            <a:r>
              <a:rPr kumimoji="1" lang="en-US" altLang="ja-JP" sz="1800" dirty="0" smtClean="0"/>
              <a:t>e also </a:t>
            </a:r>
            <a:r>
              <a:rPr lang="en-US" altLang="ja-JP" sz="1800" dirty="0" smtClean="0"/>
              <a:t>estimate </a:t>
            </a:r>
            <a:r>
              <a:rPr lang="en-US" altLang="ja-JP" sz="1800" dirty="0"/>
              <a:t>a multinomial </a:t>
            </a:r>
            <a:r>
              <a:rPr lang="en-US" altLang="ja-JP" sz="1800" dirty="0" err="1"/>
              <a:t>logit</a:t>
            </a:r>
            <a:r>
              <a:rPr lang="en-US" altLang="ja-JP" sz="1800" dirty="0"/>
              <a:t> choice model that sets the slow-paced gradualism group as its base </a:t>
            </a:r>
            <a:r>
              <a:rPr lang="en-US" altLang="ja-JP" sz="1800" dirty="0" smtClean="0"/>
              <a:t>category.</a:t>
            </a:r>
            <a:endParaRPr kumimoji="1" lang="ja-JP" altLang="en-US" sz="18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518185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000" b="1" cap="none" dirty="0" smtClean="0">
                <a:latin typeface="Georgia" panose="02040502050405020303" pitchFamily="18" charset="0"/>
              </a:rPr>
              <a:t>Relationship between Debate Attitude and Literature Attributes (2)</a:t>
            </a:r>
            <a:endParaRPr lang="en-US" altLang="ja-JP" sz="30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Autofit/>
          </a:bodyPr>
          <a:lstStyle/>
          <a:p>
            <a:pPr>
              <a:spcAft>
                <a:spcPts val="600"/>
              </a:spcAft>
            </a:pPr>
            <a:r>
              <a:rPr lang="en-US" altLang="ja-JP" sz="1800" dirty="0" smtClean="0"/>
              <a:t>Noteworthy findings regarding</a:t>
            </a:r>
            <a:r>
              <a:rPr kumimoji="1" lang="en-US" altLang="ja-JP" sz="1800" dirty="0" smtClean="0"/>
              <a:t> the relationship between debate attitude and literature attributes are as follows:</a:t>
            </a:r>
          </a:p>
          <a:p>
            <a:pPr marL="617220" lvl="1" indent="-342900">
              <a:buFont typeface="+mj-lt"/>
              <a:buAutoNum type="arabicPeriod"/>
            </a:pPr>
            <a:r>
              <a:rPr lang="en-US" altLang="ja-JP" dirty="0">
                <a:solidFill>
                  <a:srgbClr val="FF0000"/>
                </a:solidFill>
              </a:rPr>
              <a:t>A</a:t>
            </a:r>
            <a:r>
              <a:rPr lang="en-US" altLang="ja-JP" dirty="0" smtClean="0">
                <a:solidFill>
                  <a:srgbClr val="FF0000"/>
                </a:solidFill>
              </a:rPr>
              <a:t>uthors </a:t>
            </a:r>
            <a:r>
              <a:rPr lang="en-US" altLang="ja-JP" dirty="0">
                <a:solidFill>
                  <a:srgbClr val="FF0000"/>
                </a:solidFill>
              </a:rPr>
              <a:t>who belong to think tanks, the IMF, or the World Bank have a stronger tendency to support radicalism, as compared to authors who work for universities or for academic research institutions</a:t>
            </a:r>
            <a:r>
              <a:rPr lang="en-US" altLang="ja-JP" dirty="0" smtClean="0">
                <a:solidFill>
                  <a:srgbClr val="FF0000"/>
                </a:solidFill>
              </a:rPr>
              <a:t>.</a:t>
            </a:r>
          </a:p>
          <a:p>
            <a:pPr marL="617220" lvl="1" indent="-342900">
              <a:buFont typeface="+mj-lt"/>
              <a:buAutoNum type="arabicPeriod"/>
            </a:pPr>
            <a:r>
              <a:rPr lang="en-US" altLang="ja-JP" dirty="0"/>
              <a:t>A</a:t>
            </a:r>
            <a:r>
              <a:rPr lang="en-US" altLang="ja-JP" dirty="0" smtClean="0"/>
              <a:t>uthors </a:t>
            </a:r>
            <a:r>
              <a:rPr lang="en-US" altLang="ja-JP" dirty="0"/>
              <a:t>whose first publication year is more recent are less likely to support radicalism, as is also true when an eminent economist is among the authors</a:t>
            </a:r>
            <a:r>
              <a:rPr lang="en-US" altLang="ja-JP" dirty="0" smtClean="0"/>
              <a:t>.</a:t>
            </a:r>
          </a:p>
          <a:p>
            <a:pPr marL="617220" lvl="1" indent="-342900">
              <a:buFont typeface="+mj-lt"/>
              <a:buAutoNum type="arabicPeriod"/>
            </a:pPr>
            <a:r>
              <a:rPr lang="en-US" altLang="ja-JP" dirty="0">
                <a:solidFill>
                  <a:srgbClr val="FF0000"/>
                </a:solidFill>
              </a:rPr>
              <a:t>A</a:t>
            </a:r>
            <a:r>
              <a:rPr lang="en-US" altLang="ja-JP" dirty="0" smtClean="0">
                <a:solidFill>
                  <a:srgbClr val="FF0000"/>
                </a:solidFill>
              </a:rPr>
              <a:t>s </a:t>
            </a:r>
            <a:r>
              <a:rPr lang="en-US" altLang="ja-JP" dirty="0">
                <a:solidFill>
                  <a:srgbClr val="FF0000"/>
                </a:solidFill>
              </a:rPr>
              <a:t>compared to studies that discuss the transition strategy in general or without any particular subject regions, studies that explicitly deal with the FSU countries, Cuba, the Czech Republic or Czechoslovakia, Hungary, and Uzbekistan tend to express a more negative debate attitude against radicalism</a:t>
            </a:r>
            <a:r>
              <a:rPr lang="en-US" altLang="ja-JP" dirty="0" smtClean="0">
                <a:solidFill>
                  <a:srgbClr val="FF0000"/>
                </a:solidFill>
              </a:rPr>
              <a:t>.</a:t>
            </a:r>
          </a:p>
          <a:p>
            <a:pPr marL="617220" lvl="1" indent="-342900">
              <a:buFont typeface="+mj-lt"/>
              <a:buAutoNum type="arabicPeriod"/>
            </a:pPr>
            <a:r>
              <a:rPr lang="en-US" altLang="ja-JP" dirty="0"/>
              <a:t>In contrast, studies that discuss a transition strategy based on experiences or cases in China or Poland demonstrate a stronger support for radicalism.</a:t>
            </a:r>
            <a:endParaRPr kumimoji="1" lang="en-US" altLang="ja-JP" dirty="0" smtClean="0"/>
          </a:p>
          <a:p>
            <a:endParaRPr kumimoji="1" lang="ja-JP" altLang="en-US" sz="18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73911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000" b="1" cap="none" dirty="0" smtClean="0">
                <a:latin typeface="Georgia" panose="02040502050405020303" pitchFamily="18" charset="0"/>
              </a:rPr>
              <a:t>Relationship between Debate Attitude and Literature Attributes (3)</a:t>
            </a:r>
            <a:endParaRPr lang="en-US" altLang="ja-JP" sz="30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Autofit/>
          </a:bodyPr>
          <a:lstStyle/>
          <a:p>
            <a:pPr marL="617220" lvl="1" indent="-342900">
              <a:buFont typeface="+mj-lt"/>
              <a:buAutoNum type="arabicPeriod" startAt="5"/>
            </a:pPr>
            <a:r>
              <a:rPr lang="en-US" altLang="ja-JP" dirty="0">
                <a:solidFill>
                  <a:srgbClr val="FF0000"/>
                </a:solidFill>
              </a:rPr>
              <a:t>A</a:t>
            </a:r>
            <a:r>
              <a:rPr lang="en-US" altLang="ja-JP" dirty="0" smtClean="0">
                <a:solidFill>
                  <a:srgbClr val="FF0000"/>
                </a:solidFill>
              </a:rPr>
              <a:t>s </a:t>
            </a:r>
            <a:r>
              <a:rPr lang="en-US" altLang="ja-JP" dirty="0">
                <a:solidFill>
                  <a:srgbClr val="FF0000"/>
                </a:solidFill>
              </a:rPr>
              <a:t>compared with general policy studies, studies that argue for a transition strategy in line with the economic liberalization policy are more likely to express their support of radicalism, while studies that handle issues related to macroeconomic stabilization or enterprise reform and corporate restructuring tend to stress a negative stance toward radicalism. </a:t>
            </a:r>
            <a:endParaRPr lang="en-US" altLang="ja-JP" dirty="0" smtClean="0">
              <a:solidFill>
                <a:srgbClr val="FF0000"/>
              </a:solidFill>
            </a:endParaRPr>
          </a:p>
          <a:p>
            <a:pPr marL="617220" lvl="1" indent="-342900">
              <a:buFont typeface="+mj-lt"/>
              <a:buAutoNum type="arabicPeriod" startAt="5"/>
            </a:pPr>
            <a:r>
              <a:rPr lang="en-US" altLang="ja-JP" dirty="0" smtClean="0">
                <a:solidFill>
                  <a:srgbClr val="FF0000"/>
                </a:solidFill>
              </a:rPr>
              <a:t>Empirical </a:t>
            </a:r>
            <a:r>
              <a:rPr lang="en-US" altLang="ja-JP" dirty="0">
                <a:solidFill>
                  <a:srgbClr val="FF0000"/>
                </a:solidFill>
              </a:rPr>
              <a:t>examination is more frequently employed to endorse radicalism</a:t>
            </a:r>
            <a:r>
              <a:rPr lang="en-US" altLang="ja-JP" dirty="0" smtClean="0">
                <a:solidFill>
                  <a:srgbClr val="FF0000"/>
                </a:solidFill>
              </a:rPr>
              <a:t>.</a:t>
            </a:r>
          </a:p>
          <a:p>
            <a:pPr marL="617220" lvl="1" indent="-342900">
              <a:buFont typeface="+mj-lt"/>
              <a:buAutoNum type="arabicPeriod" startAt="5"/>
            </a:pPr>
            <a:r>
              <a:rPr lang="en-US" altLang="ja-JP" dirty="0"/>
              <a:t>A</a:t>
            </a:r>
            <a:r>
              <a:rPr lang="en-US" altLang="ja-JP" dirty="0" smtClean="0"/>
              <a:t>s </a:t>
            </a:r>
            <a:r>
              <a:rPr lang="en-US" altLang="ja-JP" dirty="0"/>
              <a:t>compared with economics-related media, media that specialize in sociology or politics have a stronger tendency to carry views in favor of radicalism, while media devoted to business administration, international relations, and regional study are more likely to publish papers that distance themselves from radicalism</a:t>
            </a:r>
            <a:r>
              <a:rPr lang="en-US" altLang="ja-JP" dirty="0" smtClean="0"/>
              <a:t>.</a:t>
            </a:r>
          </a:p>
          <a:p>
            <a:pPr marL="617220" lvl="1" indent="-342900">
              <a:buFont typeface="+mj-lt"/>
              <a:buAutoNum type="arabicPeriod" startAt="5"/>
            </a:pPr>
            <a:r>
              <a:rPr lang="en-US" altLang="ja-JP" dirty="0"/>
              <a:t>P</a:t>
            </a:r>
            <a:r>
              <a:rPr lang="en-US" altLang="ja-JP" dirty="0" smtClean="0"/>
              <a:t>ublication </a:t>
            </a:r>
            <a:r>
              <a:rPr lang="en-US" altLang="ja-JP" dirty="0"/>
              <a:t>media with a higher quality level tend to provide a platform to describe pro-radicalism discussions if other conditions remain unchanged.</a:t>
            </a:r>
            <a:endParaRPr kumimoji="1" lang="ja-JP" altLang="en-US" sz="18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124973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84632"/>
            <a:ext cx="7772400" cy="1012474"/>
          </a:xfrm>
        </p:spPr>
        <p:txBody>
          <a:bodyPr>
            <a:normAutofit/>
          </a:bodyPr>
          <a:lstStyle/>
          <a:p>
            <a:r>
              <a:rPr kumimoji="1" lang="en-US" altLang="ja-JP" sz="4800" cap="none" dirty="0" smtClean="0">
                <a:latin typeface="Georgia" panose="02040502050405020303" pitchFamily="18" charset="0"/>
              </a:rPr>
              <a:t>Introduction</a:t>
            </a:r>
            <a:endParaRPr kumimoji="1" lang="ja-JP" altLang="en-US" sz="4800"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513729"/>
          </a:xfrm>
        </p:spPr>
        <p:txBody>
          <a:bodyPr/>
          <a:lstStyle/>
          <a:p>
            <a:r>
              <a:rPr lang="en-US" altLang="ja-JP" dirty="0" smtClean="0"/>
              <a:t>After </a:t>
            </a:r>
            <a:r>
              <a:rPr lang="en-US" altLang="ja-JP" dirty="0"/>
              <a:t>the end of the Cold War that had constrained the world for as long as 70 years, both the former socialist countries and the rest of the world immediately had to take their next step toward creating a new economic order</a:t>
            </a:r>
            <a:r>
              <a:rPr lang="en-US" altLang="ja-JP" dirty="0" smtClean="0"/>
              <a:t>.</a:t>
            </a:r>
          </a:p>
          <a:p>
            <a:r>
              <a:rPr lang="en-US" altLang="ja-JP" dirty="0"/>
              <a:t>The transition strategy debate was about deciding the road map, and, hence, the argument on this subject involved many of leading economists and spread beyond the boundaries of the academic world. </a:t>
            </a:r>
            <a:endParaRPr lang="en-US" altLang="ja-JP" dirty="0" smtClean="0"/>
          </a:p>
          <a:p>
            <a:r>
              <a:rPr lang="en-US" altLang="ja-JP" dirty="0"/>
              <a:t>The </a:t>
            </a:r>
            <a:r>
              <a:rPr lang="en-US" altLang="ja-JP" dirty="0" smtClean="0"/>
              <a:t>debate </a:t>
            </a:r>
            <a:r>
              <a:rPr lang="en-US" altLang="ja-JP" dirty="0"/>
              <a:t>has developed as an argument between two conflicting reform philosophies, radicalism and gradualism. Here, </a:t>
            </a:r>
            <a:r>
              <a:rPr lang="en-US" altLang="ja-JP" i="1" dirty="0"/>
              <a:t>radicalism</a:t>
            </a:r>
            <a:r>
              <a:rPr lang="en-US" altLang="ja-JP" dirty="0"/>
              <a:t> denotes a policy philosophy that demands prompt and parallel implementations of the reform packages advocated by the Washington Consensus</a:t>
            </a:r>
            <a:r>
              <a:rPr lang="en-US" altLang="ja-JP" dirty="0" smtClean="0"/>
              <a:t>. </a:t>
            </a:r>
            <a:r>
              <a:rPr lang="en-US" altLang="ja-JP" dirty="0"/>
              <a:t>It is also called </a:t>
            </a:r>
            <a:r>
              <a:rPr lang="en-US" altLang="ja-JP" i="1" dirty="0"/>
              <a:t>shock therapy</a:t>
            </a:r>
            <a:r>
              <a:rPr lang="en-US" altLang="ja-JP" dirty="0"/>
              <a:t> or </a:t>
            </a:r>
            <a:r>
              <a:rPr lang="en-US" altLang="ja-JP" i="1" dirty="0"/>
              <a:t>the big-bang approach</a:t>
            </a:r>
            <a:r>
              <a:rPr lang="en-US" altLang="ja-JP" dirty="0"/>
              <a:t>, reflecting the content of its relevant policy recommendations.</a:t>
            </a:r>
            <a:endParaRPr kumimoji="1" lang="ja-JP" altLang="en-US"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496051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000" b="1" cap="none" dirty="0" smtClean="0">
                <a:latin typeface="Georgia" panose="02040502050405020303" pitchFamily="18" charset="0"/>
              </a:rPr>
              <a:t>Relationship between Debate Attitude and Literature Attributes (4)</a:t>
            </a:r>
            <a:endParaRPr lang="en-US" altLang="ja-JP" sz="30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Autofit/>
          </a:bodyPr>
          <a:lstStyle/>
          <a:p>
            <a:pPr marL="617220" lvl="1" indent="-342900">
              <a:buFont typeface="+mj-lt"/>
              <a:buAutoNum type="arabicPeriod" startAt="9"/>
            </a:pPr>
            <a:r>
              <a:rPr lang="en-US" altLang="ja-JP" dirty="0"/>
              <a:t>A</a:t>
            </a:r>
            <a:r>
              <a:rPr lang="en-US" altLang="ja-JP" dirty="0" smtClean="0"/>
              <a:t>s </a:t>
            </a:r>
            <a:r>
              <a:rPr lang="en-US" altLang="ja-JP" dirty="0"/>
              <a:t>compared with authors who belong to universities or academic research institutions, staff members of international organizations who advocate gradualism pay more attention to the importance of policy sequence than to problems caused by hasty reforms</a:t>
            </a:r>
            <a:r>
              <a:rPr lang="en-US" altLang="ja-JP" dirty="0" smtClean="0"/>
              <a:t>.</a:t>
            </a:r>
          </a:p>
          <a:p>
            <a:pPr marL="617220" lvl="1" indent="-342900">
              <a:buFont typeface="+mj-lt"/>
              <a:buAutoNum type="arabicPeriod" startAt="9"/>
            </a:pPr>
            <a:r>
              <a:rPr lang="en-US" altLang="ja-JP" dirty="0">
                <a:solidFill>
                  <a:srgbClr val="FF0000"/>
                </a:solidFill>
              </a:rPr>
              <a:t>R</a:t>
            </a:r>
            <a:r>
              <a:rPr lang="en-US" altLang="ja-JP" dirty="0" smtClean="0">
                <a:solidFill>
                  <a:srgbClr val="FF0000"/>
                </a:solidFill>
              </a:rPr>
              <a:t>esearch </a:t>
            </a:r>
            <a:r>
              <a:rPr lang="en-US" altLang="ja-JP" dirty="0">
                <a:solidFill>
                  <a:srgbClr val="FF0000"/>
                </a:solidFill>
              </a:rPr>
              <a:t>works that study the FSU states, Hungary, and Uzbekistan tend to advocate transition strategies based on slow-paced gradualism rather than on step-by-step gradualism</a:t>
            </a:r>
            <a:r>
              <a:rPr lang="en-US" altLang="ja-JP" dirty="0" smtClean="0">
                <a:solidFill>
                  <a:srgbClr val="FF0000"/>
                </a:solidFill>
              </a:rPr>
              <a:t>. </a:t>
            </a:r>
            <a:r>
              <a:rPr lang="en-US" altLang="ja-JP" dirty="0">
                <a:solidFill>
                  <a:srgbClr val="FF0000"/>
                </a:solidFill>
              </a:rPr>
              <a:t>In contrast, studies that focus on Cuba or certain countries in Southeastern Europe are more likely to justify gradualism from the standpoint of step-by-step gradualism</a:t>
            </a:r>
            <a:r>
              <a:rPr lang="en-US" altLang="ja-JP" dirty="0" smtClean="0">
                <a:solidFill>
                  <a:srgbClr val="FF0000"/>
                </a:solidFill>
              </a:rPr>
              <a:t>.</a:t>
            </a:r>
          </a:p>
          <a:p>
            <a:pPr marL="617220" lvl="1" indent="-342900">
              <a:buFont typeface="+mj-lt"/>
              <a:buAutoNum type="arabicPeriod" startAt="9"/>
            </a:pPr>
            <a:r>
              <a:rPr lang="en-US" altLang="ja-JP" dirty="0" smtClean="0"/>
              <a:t>As </a:t>
            </a:r>
            <a:r>
              <a:rPr lang="en-US" altLang="ja-JP" dirty="0"/>
              <a:t>compared with economics-related media, media that specialize in business administration and international relations more aggressively feature discussions that emphasize policy sequence, while politics-related media have a stronger inclination to feature opinions that stress the time allocation for promoting reforms</a:t>
            </a:r>
            <a:r>
              <a:rPr lang="en-US" altLang="ja-JP" dirty="0" smtClean="0"/>
              <a:t>.</a:t>
            </a:r>
          </a:p>
          <a:p>
            <a:pPr marL="617220" lvl="1" indent="-342900">
              <a:buFont typeface="+mj-lt"/>
              <a:buAutoNum type="arabicPeriod" startAt="9"/>
            </a:pPr>
            <a:r>
              <a:rPr lang="en-US" altLang="ja-JP" dirty="0"/>
              <a:t>T</a:t>
            </a:r>
            <a:r>
              <a:rPr lang="en-US" altLang="ja-JP" dirty="0" smtClean="0"/>
              <a:t>hink </a:t>
            </a:r>
            <a:r>
              <a:rPr lang="en-US" altLang="ja-JP" dirty="0"/>
              <a:t>tank staff members are more likely to construct arguments that rely on slow-paced gradualism rather than on step-by-step gradualism.</a:t>
            </a:r>
            <a:endParaRPr kumimoji="1" lang="ja-JP" altLang="en-US" sz="18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555846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000" b="1" cap="none" dirty="0" smtClean="0">
                <a:latin typeface="Georgia" panose="02040502050405020303" pitchFamily="18" charset="0"/>
              </a:rPr>
              <a:t>Relationship between Debate Attitude and Literature Attributes (5)</a:t>
            </a:r>
            <a:endParaRPr lang="en-US" altLang="ja-JP" sz="30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Autofit/>
          </a:bodyPr>
          <a:lstStyle/>
          <a:p>
            <a:pPr marL="617220" lvl="1" indent="-342900">
              <a:buFont typeface="+mj-lt"/>
              <a:buAutoNum type="arabicPeriod" startAt="13"/>
            </a:pPr>
            <a:r>
              <a:rPr lang="en-US" altLang="ja-JP" dirty="0">
                <a:solidFill>
                  <a:srgbClr val="FF0000"/>
                </a:solidFill>
              </a:rPr>
              <a:t>A</a:t>
            </a:r>
            <a:r>
              <a:rPr lang="en-US" altLang="ja-JP" dirty="0" smtClean="0">
                <a:solidFill>
                  <a:srgbClr val="FF0000"/>
                </a:solidFill>
              </a:rPr>
              <a:t>uthors </a:t>
            </a:r>
            <a:r>
              <a:rPr lang="en-US" altLang="ja-JP" dirty="0">
                <a:solidFill>
                  <a:srgbClr val="FF0000"/>
                </a:solidFill>
              </a:rPr>
              <a:t>based in the CEE and FSU countries have a strong inclination to oppose radicalism from the viewpoint of policy sequence rather than the time allocation for reforms</a:t>
            </a:r>
            <a:r>
              <a:rPr lang="en-US" altLang="ja-JP" dirty="0" smtClean="0">
                <a:solidFill>
                  <a:srgbClr val="FF0000"/>
                </a:solidFill>
              </a:rPr>
              <a:t>.</a:t>
            </a:r>
          </a:p>
          <a:p>
            <a:pPr marL="617220" lvl="1" indent="-342900">
              <a:buFont typeface="+mj-lt"/>
              <a:buAutoNum type="arabicPeriod" startAt="13"/>
            </a:pPr>
            <a:r>
              <a:rPr lang="en-US" altLang="ja-JP" dirty="0"/>
              <a:t>F</a:t>
            </a:r>
            <a:r>
              <a:rPr lang="en-US" altLang="ja-JP" dirty="0" smtClean="0"/>
              <a:t>emale </a:t>
            </a:r>
            <a:r>
              <a:rPr lang="en-US" altLang="ja-JP" dirty="0"/>
              <a:t>researchers who support gradualism tend to participate in the transition strategy debate based on slow-paced gradualism rather than step-by-step gradualism</a:t>
            </a:r>
            <a:r>
              <a:rPr lang="en-US" altLang="ja-JP" dirty="0" smtClean="0"/>
              <a:t>.</a:t>
            </a:r>
          </a:p>
          <a:p>
            <a:pPr marL="617220" lvl="1" indent="-342900">
              <a:buFont typeface="+mj-lt"/>
              <a:buAutoNum type="arabicPeriod" startAt="13"/>
            </a:pPr>
            <a:r>
              <a:rPr lang="en-US" altLang="ja-JP" dirty="0"/>
              <a:t>E</a:t>
            </a:r>
            <a:r>
              <a:rPr lang="en-US" altLang="ja-JP" dirty="0" smtClean="0"/>
              <a:t>minent </a:t>
            </a:r>
            <a:r>
              <a:rPr lang="en-US" altLang="ja-JP" dirty="0"/>
              <a:t>economists have a tendency to express opinions in line with eclectic gradualism. </a:t>
            </a:r>
            <a:endParaRPr lang="en-US" altLang="ja-JP" dirty="0" smtClean="0"/>
          </a:p>
          <a:p>
            <a:pPr marL="617220" lvl="1" indent="-342900">
              <a:buFont typeface="+mj-lt"/>
              <a:buAutoNum type="arabicPeriod" startAt="13"/>
            </a:pPr>
            <a:r>
              <a:rPr lang="en-US" altLang="ja-JP" dirty="0">
                <a:solidFill>
                  <a:srgbClr val="FF0000"/>
                </a:solidFill>
              </a:rPr>
              <a:t>A</a:t>
            </a:r>
            <a:r>
              <a:rPr lang="en-US" altLang="ja-JP" dirty="0" smtClean="0">
                <a:solidFill>
                  <a:srgbClr val="FF0000"/>
                </a:solidFill>
              </a:rPr>
              <a:t>s </a:t>
            </a:r>
            <a:r>
              <a:rPr lang="en-US" altLang="ja-JP" dirty="0">
                <a:solidFill>
                  <a:srgbClr val="FF0000"/>
                </a:solidFill>
              </a:rPr>
              <a:t>compared with studies that discuss policies in general, papers that deal with a concrete policy measure put more emphasis on the time speed of reforms</a:t>
            </a:r>
            <a:r>
              <a:rPr lang="en-US" altLang="ja-JP" dirty="0" smtClean="0">
                <a:solidFill>
                  <a:srgbClr val="FF0000"/>
                </a:solidFill>
              </a:rPr>
              <a:t>.</a:t>
            </a:r>
          </a:p>
          <a:p>
            <a:pPr marL="617220" lvl="1" indent="-342900">
              <a:buFont typeface="+mj-lt"/>
              <a:buAutoNum type="arabicPeriod" startAt="13"/>
            </a:pPr>
            <a:r>
              <a:rPr lang="en-US" altLang="ja-JP" dirty="0"/>
              <a:t>M</a:t>
            </a:r>
            <a:r>
              <a:rPr lang="en-US" altLang="ja-JP" dirty="0" smtClean="0"/>
              <a:t>edia </a:t>
            </a:r>
            <a:r>
              <a:rPr lang="en-US" altLang="ja-JP" dirty="0"/>
              <a:t>specializing in business administration and international relations as well as in sociology are more likely to publish studies that promote step-by-step gradualism rather than slow-pace gradualism, while media related to regional study as well as politics show the opposite relationship.</a:t>
            </a:r>
            <a:endParaRPr kumimoji="1" lang="ja-JP" altLang="en-US" sz="18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3788515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400" b="1" cap="none" dirty="0" smtClean="0">
                <a:latin typeface="Georgia" panose="02040502050405020303" pitchFamily="18" charset="0"/>
              </a:rPr>
              <a:t>Beyond the Dichotomy: Concluding Remarks</a:t>
            </a:r>
            <a:endParaRPr lang="ja-JP" altLang="en-US" sz="3400"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Autofit/>
          </a:bodyPr>
          <a:lstStyle/>
          <a:p>
            <a:r>
              <a:rPr lang="en-US" altLang="ja-JP" sz="1800" dirty="0"/>
              <a:t>The radicalism-versus-gradualism debate has been developed through the production of a great number of research works characterized by the </a:t>
            </a:r>
            <a:r>
              <a:rPr lang="en-US" altLang="ja-JP" sz="1800" dirty="0" smtClean="0"/>
              <a:t>preceding </a:t>
            </a:r>
            <a:r>
              <a:rPr lang="en-US" altLang="ja-JP" sz="1800" dirty="0"/>
              <a:t>findings. In this way, </a:t>
            </a:r>
            <a:r>
              <a:rPr lang="en-US" altLang="ja-JP" sz="1800" dirty="0" smtClean="0"/>
              <a:t>it has not only served as a bellwether of academic argument on transition strategy, but it </a:t>
            </a:r>
            <a:r>
              <a:rPr lang="en-US" altLang="ja-JP" sz="1800" dirty="0"/>
              <a:t>has also played a significant role in the creation of a new research field called </a:t>
            </a:r>
            <a:r>
              <a:rPr lang="en-US" altLang="ja-JP" sz="1800" i="1" dirty="0"/>
              <a:t>transition economics</a:t>
            </a:r>
            <a:r>
              <a:rPr lang="en-US" altLang="ja-JP" sz="1800" dirty="0" smtClean="0"/>
              <a:t>.</a:t>
            </a:r>
          </a:p>
          <a:p>
            <a:r>
              <a:rPr lang="en-US" altLang="ja-JP" sz="1800" dirty="0"/>
              <a:t>W</a:t>
            </a:r>
            <a:r>
              <a:rPr lang="en-US" altLang="ja-JP" sz="1800" dirty="0" smtClean="0"/>
              <a:t>e </a:t>
            </a:r>
            <a:r>
              <a:rPr lang="en-US" altLang="ja-JP" sz="1800" dirty="0"/>
              <a:t>strongly believe that the transition strategy debate, which has developed mainly through the study of the former socialist economies in the CEE and FSU regions and China, should be further deepened and systematized toward an upgrade to a more general policy theory</a:t>
            </a:r>
            <a:r>
              <a:rPr lang="en-US" altLang="ja-JP" sz="1800" dirty="0" smtClean="0"/>
              <a:t>.</a:t>
            </a:r>
          </a:p>
          <a:p>
            <a:r>
              <a:rPr lang="en-US" altLang="ja-JP" sz="1800" dirty="0"/>
              <a:t>In our view, one of urgent tasks that researchers must tackle </a:t>
            </a:r>
            <a:r>
              <a:rPr lang="en-US" altLang="ja-JP" sz="1800" dirty="0" smtClean="0"/>
              <a:t>is </a:t>
            </a:r>
            <a:r>
              <a:rPr lang="en-US" altLang="ja-JP" sz="1800" dirty="0"/>
              <a:t>to expand and enrich the empirical studies. As </a:t>
            </a:r>
            <a:r>
              <a:rPr lang="en-US" altLang="ja-JP" sz="1800" dirty="0" smtClean="0"/>
              <a:t>we have shown, </a:t>
            </a:r>
            <a:r>
              <a:rPr lang="en-US" altLang="ja-JP" sz="1800" dirty="0"/>
              <a:t>econometric studies account for only 11.1% of the entire basic </a:t>
            </a:r>
            <a:r>
              <a:rPr lang="en-US" altLang="ja-JP" sz="1800" dirty="0" smtClean="0"/>
              <a:t>collection. Lack </a:t>
            </a:r>
            <a:r>
              <a:rPr lang="en-US" altLang="ja-JP" sz="1800" dirty="0"/>
              <a:t>of empirical evidence allows for discretion and arbitrariness by researchers and ultimately keeps the debate from converging. It is possible that the transition strategy debate has actually been trapped in this bottleneck. </a:t>
            </a:r>
            <a:endParaRPr kumimoji="1" lang="ja-JP" altLang="en-US" sz="18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154251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400" b="1" cap="none" dirty="0" smtClean="0">
                <a:latin typeface="Georgia" panose="02040502050405020303" pitchFamily="18" charset="0"/>
              </a:rPr>
              <a:t>Beyond the Dichotomy: Concluding Remarks (2)</a:t>
            </a:r>
            <a:endParaRPr lang="ja-JP" altLang="en-US" sz="3400" cap="none" dirty="0">
              <a:latin typeface="Georgia" panose="02040502050405020303" pitchFamily="18" charset="0"/>
            </a:endParaRPr>
          </a:p>
        </p:txBody>
      </p:sp>
      <p:sp>
        <p:nvSpPr>
          <p:cNvPr id="3" name="コンテンツ プレースホルダー 2"/>
          <p:cNvSpPr>
            <a:spLocks noGrp="1"/>
          </p:cNvSpPr>
          <p:nvPr>
            <p:ph idx="1"/>
          </p:nvPr>
        </p:nvSpPr>
        <p:spPr>
          <a:xfrm>
            <a:off x="726141" y="1622613"/>
            <a:ext cx="7772400" cy="4706470"/>
          </a:xfrm>
        </p:spPr>
        <p:txBody>
          <a:bodyPr>
            <a:noAutofit/>
          </a:bodyPr>
          <a:lstStyle/>
          <a:p>
            <a:r>
              <a:rPr lang="en-US" altLang="ja-JP" sz="1800" dirty="0"/>
              <a:t>Another task that may significantly contribute to further development of the transition strategy debate is the deconstruction of the traditional dichotomy</a:t>
            </a:r>
            <a:r>
              <a:rPr lang="en-US" altLang="ja-JP" sz="1800" dirty="0" smtClean="0"/>
              <a:t>.</a:t>
            </a:r>
            <a:r>
              <a:rPr lang="en-US" altLang="ja-JP" sz="1800" dirty="0"/>
              <a:t> </a:t>
            </a:r>
          </a:p>
          <a:p>
            <a:r>
              <a:rPr lang="en-US" altLang="ja-JP" sz="1800" dirty="0" smtClean="0"/>
              <a:t>One </a:t>
            </a:r>
            <a:r>
              <a:rPr lang="en-US" altLang="ja-JP" sz="1800" dirty="0"/>
              <a:t>possible breakthrough </a:t>
            </a:r>
            <a:r>
              <a:rPr lang="en-US" altLang="ja-JP" sz="1800" dirty="0" smtClean="0"/>
              <a:t>is </a:t>
            </a:r>
            <a:r>
              <a:rPr lang="en-US" altLang="ja-JP" sz="1800" dirty="0"/>
              <a:t>provided by the third-way </a:t>
            </a:r>
            <a:r>
              <a:rPr lang="en-US" altLang="ja-JP" sz="1800" dirty="0" smtClean="0"/>
              <a:t>thinkers, who </a:t>
            </a:r>
            <a:r>
              <a:rPr lang="en-US" altLang="ja-JP" sz="1800" dirty="0"/>
              <a:t>are trying to overcome serious contradictions caused by an unreasonable attempt to discuss all reform results and economic performances in transition countries within this traditional framework by explicitly identifying some former socialist countries (and China, in some researchers’ views) as the other country </a:t>
            </a:r>
            <a:r>
              <a:rPr lang="en-US" altLang="ja-JP" sz="1800" dirty="0" smtClean="0"/>
              <a:t>group.</a:t>
            </a:r>
          </a:p>
          <a:p>
            <a:r>
              <a:rPr lang="en-US" altLang="ja-JP" sz="1800" dirty="0"/>
              <a:t>In order to promote the deconstruction of the transition strategy debate, we also need to listen to opinions from the transcendentalists, who raise a question about the raison d'être of the debate itself</a:t>
            </a:r>
            <a:r>
              <a:rPr lang="en-US" altLang="ja-JP" sz="1800" dirty="0" smtClean="0"/>
              <a:t>.</a:t>
            </a:r>
          </a:p>
          <a:p>
            <a:r>
              <a:rPr lang="en-US" altLang="ja-JP" sz="1800" dirty="0" smtClean="0"/>
              <a:t>The </a:t>
            </a:r>
            <a:r>
              <a:rPr lang="en-US" altLang="ja-JP" sz="1800" dirty="0"/>
              <a:t>transition strategy debate </a:t>
            </a:r>
            <a:r>
              <a:rPr lang="en-US" altLang="ja-JP" sz="1800" dirty="0" smtClean="0"/>
              <a:t>can </a:t>
            </a:r>
            <a:r>
              <a:rPr lang="en-US" altLang="ja-JP" sz="1800" dirty="0"/>
              <a:t>further develop into a study area with richer contents and insights by going through the process of responding to bitter criticism from the transcendentalists as well as constructive suggestions from the third-way thinkers</a:t>
            </a:r>
            <a:r>
              <a:rPr lang="en-US" altLang="ja-JP" sz="1800" dirty="0" smtClean="0"/>
              <a:t>.</a:t>
            </a:r>
            <a:endParaRPr kumimoji="1" lang="ja-JP" altLang="en-US" sz="18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16361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3400" b="1" cap="none" dirty="0" smtClean="0">
                <a:latin typeface="Georgia" panose="02040502050405020303" pitchFamily="18" charset="0"/>
              </a:rPr>
              <a:t>Dear MAER-NET Colleagues!</a:t>
            </a:r>
            <a:endParaRPr lang="ja-JP" altLang="en-US" sz="3400" cap="none" dirty="0">
              <a:latin typeface="Georgia" panose="02040502050405020303" pitchFamily="18" charset="0"/>
            </a:endParaRPr>
          </a:p>
        </p:txBody>
      </p:sp>
      <p:sp>
        <p:nvSpPr>
          <p:cNvPr id="3" name="コンテンツ プレースホルダー 2"/>
          <p:cNvSpPr>
            <a:spLocks noGrp="1"/>
          </p:cNvSpPr>
          <p:nvPr>
            <p:ph idx="1"/>
          </p:nvPr>
        </p:nvSpPr>
        <p:spPr>
          <a:xfrm>
            <a:off x="713078" y="1596487"/>
            <a:ext cx="7772400" cy="4706470"/>
          </a:xfrm>
        </p:spPr>
        <p:txBody>
          <a:bodyPr>
            <a:noAutofit/>
          </a:bodyPr>
          <a:lstStyle/>
          <a:p>
            <a:pPr marL="0" indent="0">
              <a:spcAft>
                <a:spcPts val="1200"/>
              </a:spcAft>
              <a:buNone/>
            </a:pPr>
            <a:r>
              <a:rPr lang="en-US" altLang="ja-JP" sz="3200" dirty="0" smtClean="0">
                <a:solidFill>
                  <a:srgbClr val="FF0000"/>
                </a:solidFill>
              </a:rPr>
              <a:t>Q1</a:t>
            </a:r>
            <a:r>
              <a:rPr lang="en-US" altLang="ja-JP" sz="3200" dirty="0" smtClean="0"/>
              <a:t>: </a:t>
            </a:r>
            <a:r>
              <a:rPr lang="en-US" altLang="ja-JP" sz="3200" i="1" dirty="0" smtClean="0"/>
              <a:t>Do you think such literature review is effective to grasp the whole picture of the transition strategy debate? </a:t>
            </a:r>
            <a:endParaRPr lang="en-US" altLang="ja-JP" sz="1100" i="1" dirty="0" smtClean="0"/>
          </a:p>
          <a:p>
            <a:pPr marL="0" indent="0">
              <a:spcAft>
                <a:spcPts val="1200"/>
              </a:spcAft>
              <a:buNone/>
            </a:pPr>
            <a:r>
              <a:rPr lang="en-US" altLang="ja-JP" sz="3200" dirty="0" smtClean="0">
                <a:solidFill>
                  <a:srgbClr val="FF0000"/>
                </a:solidFill>
              </a:rPr>
              <a:t>Q2</a:t>
            </a:r>
            <a:r>
              <a:rPr lang="en-US" altLang="ja-JP" sz="3200" dirty="0" smtClean="0"/>
              <a:t>: </a:t>
            </a:r>
            <a:r>
              <a:rPr lang="en-US" altLang="ja-JP" sz="3200" i="1" dirty="0" smtClean="0"/>
              <a:t>Can you accept to call this work as a ‘systematic review’ in a broader sense?</a:t>
            </a:r>
          </a:p>
          <a:p>
            <a:pPr marL="0" indent="0">
              <a:spcAft>
                <a:spcPts val="1200"/>
              </a:spcAft>
              <a:buNone/>
            </a:pPr>
            <a:r>
              <a:rPr lang="en-US" altLang="ja-JP" sz="3200" dirty="0" smtClean="0">
                <a:solidFill>
                  <a:srgbClr val="FF0000"/>
                </a:solidFill>
              </a:rPr>
              <a:t>Q3</a:t>
            </a:r>
            <a:r>
              <a:rPr lang="en-US" altLang="ja-JP" sz="3200" dirty="0" smtClean="0"/>
              <a:t>: </a:t>
            </a:r>
            <a:r>
              <a:rPr lang="en-US" altLang="ja-JP" sz="3200" i="1" dirty="0" smtClean="0"/>
              <a:t>Can you agree to expand our scope beyond the synthesis of econometrical evidence as did in this paper?  </a:t>
            </a:r>
            <a:endParaRPr lang="en-US" altLang="ja-JP" sz="3200" i="1" dirty="0" smtClean="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569128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FAB73BC-B049-4115-A692-8D63A059BFB8}" type="slidenum">
              <a:rPr lang="en-US" smtClean="0"/>
              <a:t>25</a:t>
            </a:fld>
            <a:endParaRPr lang="en-US" dirty="0"/>
          </a:p>
        </p:txBody>
      </p:sp>
      <p:pic>
        <p:nvPicPr>
          <p:cNvPr id="4" name="図 3"/>
          <p:cNvPicPr>
            <a:picLocks noChangeAspect="1"/>
          </p:cNvPicPr>
          <p:nvPr/>
        </p:nvPicPr>
        <p:blipFill>
          <a:blip r:embed="rId2"/>
          <a:stretch>
            <a:fillRect/>
          </a:stretch>
        </p:blipFill>
        <p:spPr>
          <a:xfrm>
            <a:off x="1267188" y="1359305"/>
            <a:ext cx="1826402" cy="1082081"/>
          </a:xfrm>
          <a:prstGeom prst="rect">
            <a:avLst/>
          </a:prstGeom>
        </p:spPr>
      </p:pic>
      <p:sp>
        <p:nvSpPr>
          <p:cNvPr id="5" name="テキスト ボックス 4"/>
          <p:cNvSpPr txBox="1"/>
          <p:nvPr/>
        </p:nvSpPr>
        <p:spPr>
          <a:xfrm>
            <a:off x="1182942" y="2457627"/>
            <a:ext cx="1958197" cy="307777"/>
          </a:xfrm>
          <a:prstGeom prst="rect">
            <a:avLst/>
          </a:prstGeom>
          <a:noFill/>
        </p:spPr>
        <p:txBody>
          <a:bodyPr wrap="square" rtlCol="0">
            <a:spAutoFit/>
          </a:bodyPr>
          <a:lstStyle/>
          <a:p>
            <a:pPr algn="ctr"/>
            <a:r>
              <a:rPr kumimoji="1" lang="en-US" altLang="ja-JP" sz="1400" dirty="0"/>
              <a:t>Anders </a:t>
            </a:r>
            <a:r>
              <a:rPr kumimoji="1" lang="en-US" altLang="ja-JP" sz="1400" dirty="0" err="1"/>
              <a:t>Åslund</a:t>
            </a:r>
            <a:endParaRPr kumimoji="1" lang="ja-JP" altLang="en-US" sz="1400" dirty="0"/>
          </a:p>
        </p:txBody>
      </p:sp>
      <p:pic>
        <p:nvPicPr>
          <p:cNvPr id="6" name="図 5"/>
          <p:cNvPicPr>
            <a:picLocks noChangeAspect="1"/>
          </p:cNvPicPr>
          <p:nvPr/>
        </p:nvPicPr>
        <p:blipFill>
          <a:blip r:embed="rId3"/>
          <a:stretch>
            <a:fillRect/>
          </a:stretch>
        </p:blipFill>
        <p:spPr>
          <a:xfrm>
            <a:off x="844162" y="2957520"/>
            <a:ext cx="1026836" cy="1543060"/>
          </a:xfrm>
          <a:prstGeom prst="rect">
            <a:avLst/>
          </a:prstGeom>
        </p:spPr>
      </p:pic>
      <p:sp>
        <p:nvSpPr>
          <p:cNvPr id="7" name="テキスト ボックス 6"/>
          <p:cNvSpPr txBox="1"/>
          <p:nvPr/>
        </p:nvSpPr>
        <p:spPr>
          <a:xfrm>
            <a:off x="736581" y="4587249"/>
            <a:ext cx="1241998" cy="307777"/>
          </a:xfrm>
          <a:prstGeom prst="rect">
            <a:avLst/>
          </a:prstGeom>
          <a:noFill/>
        </p:spPr>
        <p:txBody>
          <a:bodyPr wrap="square" rtlCol="0">
            <a:spAutoFit/>
          </a:bodyPr>
          <a:lstStyle/>
          <a:p>
            <a:r>
              <a:rPr kumimoji="1" lang="en-US" altLang="ja-JP" sz="1400" dirty="0"/>
              <a:t>Jeffrey Sachs</a:t>
            </a:r>
            <a:endParaRPr kumimoji="1" lang="ja-JP" altLang="en-US" sz="1400" dirty="0"/>
          </a:p>
        </p:txBody>
      </p:sp>
      <p:pic>
        <p:nvPicPr>
          <p:cNvPr id="8" name="図 7"/>
          <p:cNvPicPr>
            <a:picLocks noChangeAspect="1"/>
          </p:cNvPicPr>
          <p:nvPr/>
        </p:nvPicPr>
        <p:blipFill>
          <a:blip r:embed="rId4"/>
          <a:stretch>
            <a:fillRect/>
          </a:stretch>
        </p:blipFill>
        <p:spPr>
          <a:xfrm>
            <a:off x="2492211" y="2819395"/>
            <a:ext cx="1047432" cy="1348965"/>
          </a:xfrm>
          <a:prstGeom prst="rect">
            <a:avLst/>
          </a:prstGeom>
        </p:spPr>
      </p:pic>
      <p:sp>
        <p:nvSpPr>
          <p:cNvPr id="9" name="テキスト ボックス 8"/>
          <p:cNvSpPr txBox="1"/>
          <p:nvPr/>
        </p:nvSpPr>
        <p:spPr>
          <a:xfrm>
            <a:off x="2225027" y="4219997"/>
            <a:ext cx="1794294" cy="307777"/>
          </a:xfrm>
          <a:prstGeom prst="rect">
            <a:avLst/>
          </a:prstGeom>
          <a:noFill/>
        </p:spPr>
        <p:txBody>
          <a:bodyPr wrap="square" rtlCol="0">
            <a:spAutoFit/>
          </a:bodyPr>
          <a:lstStyle/>
          <a:p>
            <a:r>
              <a:rPr kumimoji="1" lang="en-US" altLang="ja-JP" sz="1400" dirty="0" err="1" smtClean="0"/>
              <a:t>Leszek</a:t>
            </a:r>
            <a:r>
              <a:rPr kumimoji="1" lang="en-US" altLang="ja-JP" sz="1400" dirty="0" smtClean="0"/>
              <a:t> Balcerowicz</a:t>
            </a:r>
            <a:endParaRPr kumimoji="1" lang="ja-JP" altLang="en-US" sz="1400" dirty="0"/>
          </a:p>
        </p:txBody>
      </p:sp>
      <p:pic>
        <p:nvPicPr>
          <p:cNvPr id="10" name="図 9"/>
          <p:cNvPicPr>
            <a:picLocks noChangeAspect="1"/>
          </p:cNvPicPr>
          <p:nvPr/>
        </p:nvPicPr>
        <p:blipFill>
          <a:blip r:embed="rId5"/>
          <a:stretch>
            <a:fillRect/>
          </a:stretch>
        </p:blipFill>
        <p:spPr>
          <a:xfrm>
            <a:off x="5375451" y="1347878"/>
            <a:ext cx="1165088" cy="1410671"/>
          </a:xfrm>
          <a:prstGeom prst="rect">
            <a:avLst/>
          </a:prstGeom>
        </p:spPr>
      </p:pic>
      <p:sp>
        <p:nvSpPr>
          <p:cNvPr id="11" name="テキスト ボックス 10"/>
          <p:cNvSpPr txBox="1"/>
          <p:nvPr/>
        </p:nvSpPr>
        <p:spPr>
          <a:xfrm>
            <a:off x="5210656" y="2750588"/>
            <a:ext cx="1739301" cy="307777"/>
          </a:xfrm>
          <a:prstGeom prst="rect">
            <a:avLst/>
          </a:prstGeom>
          <a:noFill/>
        </p:spPr>
        <p:txBody>
          <a:bodyPr wrap="square" rtlCol="0">
            <a:spAutoFit/>
          </a:bodyPr>
          <a:lstStyle/>
          <a:p>
            <a:r>
              <a:rPr kumimoji="1" lang="en-US" altLang="ja-JP" sz="1400" dirty="0"/>
              <a:t>Kenneth J. Arrow</a:t>
            </a:r>
            <a:endParaRPr kumimoji="1" lang="ja-JP" altLang="en-US" sz="1400" dirty="0"/>
          </a:p>
        </p:txBody>
      </p:sp>
      <p:pic>
        <p:nvPicPr>
          <p:cNvPr id="12" name="図 11"/>
          <p:cNvPicPr>
            <a:picLocks noChangeAspect="1"/>
          </p:cNvPicPr>
          <p:nvPr/>
        </p:nvPicPr>
        <p:blipFill>
          <a:blip r:embed="rId6"/>
          <a:stretch>
            <a:fillRect/>
          </a:stretch>
        </p:blipFill>
        <p:spPr>
          <a:xfrm>
            <a:off x="7042026" y="2096714"/>
            <a:ext cx="1158302" cy="1615526"/>
          </a:xfrm>
          <a:prstGeom prst="rect">
            <a:avLst/>
          </a:prstGeom>
        </p:spPr>
      </p:pic>
      <p:sp>
        <p:nvSpPr>
          <p:cNvPr id="13" name="テキスト ボックス 12"/>
          <p:cNvSpPr txBox="1"/>
          <p:nvPr/>
        </p:nvSpPr>
        <p:spPr>
          <a:xfrm>
            <a:off x="6823040" y="3804725"/>
            <a:ext cx="1653098" cy="307777"/>
          </a:xfrm>
          <a:prstGeom prst="rect">
            <a:avLst/>
          </a:prstGeom>
          <a:noFill/>
        </p:spPr>
        <p:txBody>
          <a:bodyPr wrap="square" rtlCol="0">
            <a:spAutoFit/>
          </a:bodyPr>
          <a:lstStyle/>
          <a:p>
            <a:r>
              <a:rPr kumimoji="1" lang="en-US" altLang="ja-JP" sz="1400" dirty="0"/>
              <a:t>Douglass C. North</a:t>
            </a:r>
            <a:endParaRPr kumimoji="1" lang="ja-JP" altLang="en-US" sz="1400" dirty="0"/>
          </a:p>
        </p:txBody>
      </p:sp>
      <p:pic>
        <p:nvPicPr>
          <p:cNvPr id="14" name="図 13"/>
          <p:cNvPicPr>
            <a:picLocks noChangeAspect="1"/>
          </p:cNvPicPr>
          <p:nvPr/>
        </p:nvPicPr>
        <p:blipFill>
          <a:blip r:embed="rId7"/>
          <a:stretch>
            <a:fillRect/>
          </a:stretch>
        </p:blipFill>
        <p:spPr>
          <a:xfrm>
            <a:off x="5275178" y="3139891"/>
            <a:ext cx="1308718" cy="1308718"/>
          </a:xfrm>
          <a:prstGeom prst="rect">
            <a:avLst/>
          </a:prstGeom>
        </p:spPr>
      </p:pic>
      <p:sp>
        <p:nvSpPr>
          <p:cNvPr id="15" name="テキスト ボックス 14"/>
          <p:cNvSpPr txBox="1"/>
          <p:nvPr/>
        </p:nvSpPr>
        <p:spPr>
          <a:xfrm>
            <a:off x="5243198" y="4448609"/>
            <a:ext cx="1564437" cy="307777"/>
          </a:xfrm>
          <a:prstGeom prst="rect">
            <a:avLst/>
          </a:prstGeom>
          <a:noFill/>
        </p:spPr>
        <p:txBody>
          <a:bodyPr wrap="square" rtlCol="0">
            <a:spAutoFit/>
          </a:bodyPr>
          <a:lstStyle/>
          <a:p>
            <a:r>
              <a:rPr kumimoji="1" lang="en-US" altLang="ja-JP" sz="1400" dirty="0"/>
              <a:t>Joseph E. </a:t>
            </a:r>
            <a:r>
              <a:rPr kumimoji="1" lang="en-US" altLang="ja-JP" sz="1400" dirty="0" err="1"/>
              <a:t>Stiglitz</a:t>
            </a:r>
            <a:endParaRPr kumimoji="1" lang="ja-JP" altLang="en-US" sz="1400" dirty="0"/>
          </a:p>
        </p:txBody>
      </p:sp>
      <p:pic>
        <p:nvPicPr>
          <p:cNvPr id="16" name="図 15"/>
          <p:cNvPicPr>
            <a:picLocks noChangeAspect="1"/>
          </p:cNvPicPr>
          <p:nvPr/>
        </p:nvPicPr>
        <p:blipFill>
          <a:blip r:embed="rId8"/>
          <a:stretch>
            <a:fillRect/>
          </a:stretch>
        </p:blipFill>
        <p:spPr>
          <a:xfrm>
            <a:off x="7061306" y="4272350"/>
            <a:ext cx="1072921" cy="1609382"/>
          </a:xfrm>
          <a:prstGeom prst="rect">
            <a:avLst/>
          </a:prstGeom>
        </p:spPr>
      </p:pic>
      <p:sp>
        <p:nvSpPr>
          <p:cNvPr id="17" name="テキスト ボックス 16"/>
          <p:cNvSpPr txBox="1"/>
          <p:nvPr/>
        </p:nvSpPr>
        <p:spPr>
          <a:xfrm>
            <a:off x="6886275" y="5953982"/>
            <a:ext cx="1526629" cy="307777"/>
          </a:xfrm>
          <a:prstGeom prst="rect">
            <a:avLst/>
          </a:prstGeom>
          <a:noFill/>
        </p:spPr>
        <p:txBody>
          <a:bodyPr wrap="square" rtlCol="0">
            <a:spAutoFit/>
          </a:bodyPr>
          <a:lstStyle/>
          <a:p>
            <a:r>
              <a:rPr kumimoji="1" lang="en-US" altLang="ja-JP" sz="1400" dirty="0"/>
              <a:t>Vladimir Popov</a:t>
            </a:r>
            <a:endParaRPr kumimoji="1" lang="ja-JP" altLang="en-US" sz="1400" dirty="0"/>
          </a:p>
        </p:txBody>
      </p:sp>
      <p:pic>
        <p:nvPicPr>
          <p:cNvPr id="18" name="図 17"/>
          <p:cNvPicPr>
            <a:picLocks noChangeAspect="1"/>
          </p:cNvPicPr>
          <p:nvPr/>
        </p:nvPicPr>
        <p:blipFill>
          <a:blip r:embed="rId9"/>
          <a:stretch>
            <a:fillRect/>
          </a:stretch>
        </p:blipFill>
        <p:spPr>
          <a:xfrm>
            <a:off x="5231673" y="4963555"/>
            <a:ext cx="1209383" cy="1329933"/>
          </a:xfrm>
          <a:prstGeom prst="rect">
            <a:avLst/>
          </a:prstGeom>
        </p:spPr>
      </p:pic>
      <p:sp>
        <p:nvSpPr>
          <p:cNvPr id="19" name="テキスト ボックス 18"/>
          <p:cNvSpPr txBox="1"/>
          <p:nvPr/>
        </p:nvSpPr>
        <p:spPr>
          <a:xfrm>
            <a:off x="5117773" y="6281546"/>
            <a:ext cx="1452402" cy="307777"/>
          </a:xfrm>
          <a:prstGeom prst="rect">
            <a:avLst/>
          </a:prstGeom>
          <a:noFill/>
        </p:spPr>
        <p:txBody>
          <a:bodyPr wrap="square" rtlCol="0">
            <a:spAutoFit/>
          </a:bodyPr>
          <a:lstStyle/>
          <a:p>
            <a:pPr algn="ctr"/>
            <a:r>
              <a:rPr kumimoji="1" lang="en-US" altLang="ja-JP" sz="1400" dirty="0" smtClean="0"/>
              <a:t>Peter Murrell</a:t>
            </a:r>
            <a:endParaRPr kumimoji="1" lang="ja-JP" altLang="en-US" sz="1400" dirty="0"/>
          </a:p>
        </p:txBody>
      </p:sp>
      <p:pic>
        <p:nvPicPr>
          <p:cNvPr id="20" name="図 19"/>
          <p:cNvPicPr>
            <a:picLocks noChangeAspect="1"/>
          </p:cNvPicPr>
          <p:nvPr/>
        </p:nvPicPr>
        <p:blipFill>
          <a:blip r:embed="rId10"/>
          <a:stretch>
            <a:fillRect/>
          </a:stretch>
        </p:blipFill>
        <p:spPr>
          <a:xfrm>
            <a:off x="2669811" y="4651611"/>
            <a:ext cx="1057020" cy="1312162"/>
          </a:xfrm>
          <a:prstGeom prst="rect">
            <a:avLst/>
          </a:prstGeom>
        </p:spPr>
      </p:pic>
      <p:sp>
        <p:nvSpPr>
          <p:cNvPr id="21" name="テキスト ボックス 20"/>
          <p:cNvSpPr txBox="1"/>
          <p:nvPr/>
        </p:nvSpPr>
        <p:spPr>
          <a:xfrm>
            <a:off x="2356028" y="5980014"/>
            <a:ext cx="1754731" cy="307777"/>
          </a:xfrm>
          <a:prstGeom prst="rect">
            <a:avLst/>
          </a:prstGeom>
          <a:noFill/>
        </p:spPr>
        <p:txBody>
          <a:bodyPr wrap="square" rtlCol="0">
            <a:spAutoFit/>
          </a:bodyPr>
          <a:lstStyle/>
          <a:p>
            <a:pPr algn="ctr"/>
            <a:r>
              <a:rPr kumimoji="1" lang="en-US" altLang="ja-JP" sz="1400" dirty="0"/>
              <a:t>Andrei </a:t>
            </a:r>
            <a:r>
              <a:rPr kumimoji="1" lang="en-US" altLang="ja-JP" sz="1400" dirty="0" err="1"/>
              <a:t>Shleifer</a:t>
            </a:r>
            <a:endParaRPr kumimoji="1" lang="ja-JP" altLang="en-US" sz="1400" dirty="0"/>
          </a:p>
        </p:txBody>
      </p:sp>
      <p:pic>
        <p:nvPicPr>
          <p:cNvPr id="22" name="図 21"/>
          <p:cNvPicPr>
            <a:picLocks noChangeAspect="1"/>
          </p:cNvPicPr>
          <p:nvPr/>
        </p:nvPicPr>
        <p:blipFill>
          <a:blip r:embed="rId11"/>
          <a:stretch>
            <a:fillRect/>
          </a:stretch>
        </p:blipFill>
        <p:spPr>
          <a:xfrm>
            <a:off x="726798" y="5023462"/>
            <a:ext cx="1540896" cy="1073501"/>
          </a:xfrm>
          <a:prstGeom prst="rect">
            <a:avLst/>
          </a:prstGeom>
        </p:spPr>
      </p:pic>
      <p:sp>
        <p:nvSpPr>
          <p:cNvPr id="23" name="テキスト ボックス 22"/>
          <p:cNvSpPr txBox="1"/>
          <p:nvPr/>
        </p:nvSpPr>
        <p:spPr>
          <a:xfrm>
            <a:off x="487671" y="6153353"/>
            <a:ext cx="1994720" cy="307777"/>
          </a:xfrm>
          <a:prstGeom prst="rect">
            <a:avLst/>
          </a:prstGeom>
          <a:noFill/>
        </p:spPr>
        <p:txBody>
          <a:bodyPr wrap="square" rtlCol="0">
            <a:spAutoFit/>
          </a:bodyPr>
          <a:lstStyle/>
          <a:p>
            <a:pPr algn="ctr"/>
            <a:r>
              <a:rPr kumimoji="1" lang="en-US" altLang="ja-JP" sz="1400" dirty="0" smtClean="0"/>
              <a:t>Vaclav</a:t>
            </a:r>
            <a:r>
              <a:rPr kumimoji="1" lang="ja-JP" altLang="en-US" sz="1400" dirty="0"/>
              <a:t> </a:t>
            </a:r>
            <a:r>
              <a:rPr kumimoji="1" lang="en-US" altLang="ja-JP" sz="1400" dirty="0" smtClean="0"/>
              <a:t>Klaus</a:t>
            </a:r>
            <a:endParaRPr kumimoji="1" lang="ja-JP" altLang="en-US" sz="1400" dirty="0"/>
          </a:p>
        </p:txBody>
      </p:sp>
      <p:sp>
        <p:nvSpPr>
          <p:cNvPr id="26" name="角丸四角形 25"/>
          <p:cNvSpPr/>
          <p:nvPr/>
        </p:nvSpPr>
        <p:spPr>
          <a:xfrm>
            <a:off x="422694" y="792751"/>
            <a:ext cx="3674853" cy="58409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740557" y="786451"/>
            <a:ext cx="3806023" cy="5851459"/>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爆発 2 27"/>
          <p:cNvSpPr/>
          <p:nvPr/>
        </p:nvSpPr>
        <p:spPr>
          <a:xfrm>
            <a:off x="3888795" y="4137486"/>
            <a:ext cx="1269903" cy="1268899"/>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爆発 1 28"/>
          <p:cNvSpPr/>
          <p:nvPr/>
        </p:nvSpPr>
        <p:spPr>
          <a:xfrm>
            <a:off x="3855724" y="1398293"/>
            <a:ext cx="1269213" cy="1148599"/>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159994" y="792751"/>
            <a:ext cx="2215400" cy="523220"/>
          </a:xfrm>
          <a:prstGeom prst="rect">
            <a:avLst/>
          </a:prstGeom>
          <a:noFill/>
        </p:spPr>
        <p:txBody>
          <a:bodyPr wrap="square" rtlCol="0">
            <a:spAutoFit/>
          </a:bodyPr>
          <a:lstStyle/>
          <a:p>
            <a:r>
              <a:rPr kumimoji="1" lang="en-US" altLang="ja-JP" sz="2800" b="1" dirty="0" err="1" smtClean="0">
                <a:ln w="22225">
                  <a:solidFill>
                    <a:schemeClr val="accent2"/>
                  </a:solidFill>
                  <a:prstDash val="solid"/>
                </a:ln>
                <a:solidFill>
                  <a:schemeClr val="accent2">
                    <a:lumMod val="40000"/>
                    <a:lumOff val="60000"/>
                  </a:schemeClr>
                </a:solidFill>
              </a:rPr>
              <a:t>Radicalists</a:t>
            </a:r>
            <a:endParaRPr kumimoji="1" lang="ja-JP" altLang="en-US" sz="2800" b="1" dirty="0">
              <a:ln w="22225">
                <a:solidFill>
                  <a:schemeClr val="accent2"/>
                </a:solidFill>
                <a:prstDash val="solid"/>
              </a:ln>
              <a:solidFill>
                <a:schemeClr val="accent2">
                  <a:lumMod val="40000"/>
                  <a:lumOff val="60000"/>
                </a:schemeClr>
              </a:solidFill>
            </a:endParaRPr>
          </a:p>
        </p:txBody>
      </p:sp>
      <p:sp>
        <p:nvSpPr>
          <p:cNvPr id="31" name="テキスト ボックス 30"/>
          <p:cNvSpPr txBox="1"/>
          <p:nvPr/>
        </p:nvSpPr>
        <p:spPr>
          <a:xfrm>
            <a:off x="5554163" y="786452"/>
            <a:ext cx="2330176" cy="523220"/>
          </a:xfrm>
          <a:prstGeom prst="rect">
            <a:avLst/>
          </a:prstGeom>
          <a:noFill/>
        </p:spPr>
        <p:txBody>
          <a:bodyPr wrap="square" rtlCol="0">
            <a:spAutoFit/>
          </a:bodyPr>
          <a:lstStyle/>
          <a:p>
            <a:r>
              <a:rPr kumimoji="1" lang="en-US" altLang="ja-JP" sz="2800" b="1" dirty="0" smtClean="0">
                <a:ln w="22225">
                  <a:solidFill>
                    <a:srgbClr val="002060"/>
                  </a:solidFill>
                  <a:prstDash val="solid"/>
                </a:ln>
                <a:solidFill>
                  <a:srgbClr val="0070C0"/>
                </a:solidFill>
              </a:rPr>
              <a:t>Gradualists</a:t>
            </a:r>
            <a:endParaRPr kumimoji="1" lang="ja-JP" altLang="en-US" sz="2800" b="1" dirty="0">
              <a:ln w="22225">
                <a:solidFill>
                  <a:srgbClr val="002060"/>
                </a:solidFill>
                <a:prstDash val="solid"/>
              </a:ln>
              <a:solidFill>
                <a:srgbClr val="0070C0"/>
              </a:solidFill>
            </a:endParaRPr>
          </a:p>
        </p:txBody>
      </p:sp>
      <p:sp>
        <p:nvSpPr>
          <p:cNvPr id="3" name="テキスト ボックス 2"/>
          <p:cNvSpPr txBox="1"/>
          <p:nvPr/>
        </p:nvSpPr>
        <p:spPr>
          <a:xfrm>
            <a:off x="502925" y="170746"/>
            <a:ext cx="8220451" cy="523220"/>
          </a:xfrm>
          <a:prstGeom prst="rect">
            <a:avLst/>
          </a:prstGeom>
          <a:noFill/>
        </p:spPr>
        <p:txBody>
          <a:bodyPr wrap="square" rtlCol="0">
            <a:spAutoFit/>
          </a:bodyPr>
          <a:lstStyle/>
          <a:p>
            <a:r>
              <a:rPr kumimoji="1" lang="en-US" altLang="ja-JP" sz="2800" b="1" dirty="0" smtClean="0">
                <a:solidFill>
                  <a:srgbClr val="00B050"/>
                </a:solidFill>
                <a:effectLst>
                  <a:outerShdw blurRad="38100" dist="38100" dir="2700000" algn="tl">
                    <a:srgbClr val="000000">
                      <a:alpha val="43137"/>
                    </a:srgbClr>
                  </a:outerShdw>
                </a:effectLst>
                <a:latin typeface="Georgia" panose="02040502050405020303" pitchFamily="18" charset="0"/>
              </a:rPr>
              <a:t>Thank you so much for your kind attention!</a:t>
            </a:r>
            <a:endParaRPr kumimoji="1" lang="ja-JP" altLang="en-US" sz="2800" b="1" dirty="0">
              <a:solidFill>
                <a:srgbClr val="00B050"/>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828228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84632"/>
            <a:ext cx="7772400" cy="1012474"/>
          </a:xfrm>
        </p:spPr>
        <p:txBody>
          <a:bodyPr>
            <a:normAutofit/>
          </a:bodyPr>
          <a:lstStyle/>
          <a:p>
            <a:r>
              <a:rPr kumimoji="1" lang="en-US" altLang="ja-JP" sz="4800" cap="none" dirty="0" smtClean="0">
                <a:latin typeface="Georgia" panose="02040502050405020303" pitchFamily="18" charset="0"/>
              </a:rPr>
              <a:t>Introduction (2)</a:t>
            </a:r>
            <a:endParaRPr kumimoji="1" lang="ja-JP" altLang="en-US" sz="4800"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513729"/>
          </a:xfrm>
        </p:spPr>
        <p:txBody>
          <a:bodyPr>
            <a:normAutofit/>
          </a:bodyPr>
          <a:lstStyle/>
          <a:p>
            <a:r>
              <a:rPr lang="en-US" altLang="ja-JP" dirty="0"/>
              <a:t>On the other hand, </a:t>
            </a:r>
            <a:r>
              <a:rPr lang="en-US" altLang="ja-JP" i="1" dirty="0"/>
              <a:t>gradualism</a:t>
            </a:r>
            <a:r>
              <a:rPr lang="en-US" altLang="ja-JP" dirty="0"/>
              <a:t> is a collective term antithetical to </a:t>
            </a:r>
            <a:r>
              <a:rPr lang="en-US" altLang="ja-JP" dirty="0" smtClean="0"/>
              <a:t>radicalism. Gradualists, however, show </a:t>
            </a:r>
            <a:r>
              <a:rPr lang="en-US" altLang="ja-JP" dirty="0"/>
              <a:t>a certain congruity in their debate attitude toward a transition strategy, approving a milder policy implementation process in terms of time speed and/or emphasizing theoretical and practical needs to promote structural reforms in a reasonable policy </a:t>
            </a:r>
            <a:r>
              <a:rPr lang="en-US" altLang="ja-JP" dirty="0" smtClean="0"/>
              <a:t>sequence.</a:t>
            </a:r>
          </a:p>
          <a:p>
            <a:r>
              <a:rPr lang="en-US" altLang="ja-JP" dirty="0" smtClean="0"/>
              <a:t>Despite </a:t>
            </a:r>
            <a:r>
              <a:rPr lang="en-US" altLang="ja-JP" dirty="0"/>
              <a:t>Vladimir Popov’s declaring “the end of the debate” (Popov, </a:t>
            </a:r>
            <a:r>
              <a:rPr lang="en-US" altLang="ja-JP" dirty="0" smtClean="0"/>
              <a:t>2000), however, academic </a:t>
            </a:r>
            <a:r>
              <a:rPr lang="en-US" altLang="ja-JP" dirty="0"/>
              <a:t>discussion regarding transition strategies has continued, and there is no sign of convergence. </a:t>
            </a:r>
            <a:r>
              <a:rPr lang="en-US" altLang="ja-JP" dirty="0" smtClean="0"/>
              <a:t>Therefore</a:t>
            </a:r>
            <a:r>
              <a:rPr lang="en-US" altLang="ja-JP" dirty="0"/>
              <a:t>, it is still not the time to sum up the transition strategy debate</a:t>
            </a:r>
            <a:r>
              <a:rPr lang="en-US" altLang="ja-JP" dirty="0" smtClean="0"/>
              <a:t>.</a:t>
            </a:r>
          </a:p>
          <a:p>
            <a:r>
              <a:rPr lang="en-US" altLang="ja-JP" dirty="0" smtClean="0"/>
              <a:t>Nevertheless</a:t>
            </a:r>
            <a:r>
              <a:rPr lang="en-US" altLang="ja-JP" dirty="0"/>
              <a:t>, it is possible to provide an overall picture of the debate based on studies accumulated during the past 25 years and to examine the relationship between the debate attitudes and literature </a:t>
            </a:r>
            <a:r>
              <a:rPr lang="en-US" altLang="ja-JP" dirty="0" smtClean="0"/>
              <a:t>attributes.</a:t>
            </a:r>
          </a:p>
          <a:p>
            <a:endParaRPr kumimoji="1" lang="ja-JP" altLang="en-US"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693413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84632"/>
            <a:ext cx="7772400" cy="1012474"/>
          </a:xfrm>
        </p:spPr>
        <p:txBody>
          <a:bodyPr>
            <a:normAutofit/>
          </a:bodyPr>
          <a:lstStyle/>
          <a:p>
            <a:r>
              <a:rPr kumimoji="1" lang="en-US" altLang="ja-JP" sz="4800" cap="none" dirty="0" smtClean="0">
                <a:latin typeface="Georgia" panose="02040502050405020303" pitchFamily="18" charset="0"/>
              </a:rPr>
              <a:t>Introduction (3)</a:t>
            </a:r>
            <a:endParaRPr kumimoji="1" lang="ja-JP" altLang="en-US" sz="4800"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513729"/>
          </a:xfrm>
        </p:spPr>
        <p:txBody>
          <a:bodyPr>
            <a:normAutofit/>
          </a:bodyPr>
          <a:lstStyle/>
          <a:p>
            <a:r>
              <a:rPr lang="en-US" altLang="ja-JP" dirty="0" smtClean="0"/>
              <a:t>In </a:t>
            </a:r>
            <a:r>
              <a:rPr lang="en-US" altLang="ja-JP" dirty="0"/>
              <a:t>this paper, we will attempt to achieve these tasks through a systematic review of 135 preceding studies that have contributed to the international debate on radicalism versus gradualism. </a:t>
            </a:r>
            <a:endParaRPr lang="en-US" altLang="ja-JP" dirty="0" smtClean="0"/>
          </a:p>
          <a:p>
            <a:r>
              <a:rPr lang="en-US" altLang="ja-JP" dirty="0" smtClean="0"/>
              <a:t>In </a:t>
            </a:r>
            <a:r>
              <a:rPr lang="en-US" altLang="ja-JP" dirty="0"/>
              <a:t>addition, we will try to unveil some issues to be tackled within the framework of the transition strategy debate by paying attention to the above-mentioned minority’s views.</a:t>
            </a:r>
            <a:endParaRPr kumimoji="1" lang="ja-JP" altLang="en-US"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4</a:t>
            </a:fld>
            <a:endParaRPr 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3915335"/>
            <a:ext cx="3312471" cy="2418230"/>
          </a:xfrm>
          <a:prstGeom prst="rect">
            <a:avLst/>
          </a:prstGeom>
        </p:spPr>
      </p:pic>
    </p:spTree>
    <p:extLst>
      <p:ext uri="{BB962C8B-B14F-4D97-AF65-F5344CB8AC3E}">
        <p14:creationId xmlns:p14="http://schemas.microsoft.com/office/powerpoint/2010/main" val="3232607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84632"/>
            <a:ext cx="7772400" cy="1012474"/>
          </a:xfrm>
        </p:spPr>
        <p:txBody>
          <a:bodyPr>
            <a:normAutofit/>
          </a:bodyPr>
          <a:lstStyle/>
          <a:p>
            <a:r>
              <a:rPr lang="en-US" altLang="ja-JP" sz="4800" cap="none" dirty="0" smtClean="0">
                <a:latin typeface="Georgia" panose="02040502050405020303" pitchFamily="18" charset="0"/>
              </a:rPr>
              <a:t>Paper Structure</a:t>
            </a:r>
            <a:endParaRPr kumimoji="1" lang="ja-JP" altLang="en-US" sz="4800" cap="none" dirty="0">
              <a:latin typeface="Georgia" panose="02040502050405020303" pitchFamily="18" charset="0"/>
            </a:endParaRPr>
          </a:p>
        </p:txBody>
      </p:sp>
      <p:sp>
        <p:nvSpPr>
          <p:cNvPr id="3" name="コンテンツ プレースホルダー 2"/>
          <p:cNvSpPr>
            <a:spLocks noGrp="1"/>
          </p:cNvSpPr>
          <p:nvPr>
            <p:ph idx="1"/>
          </p:nvPr>
        </p:nvSpPr>
        <p:spPr>
          <a:xfrm>
            <a:off x="685800" y="1783976"/>
            <a:ext cx="7772400" cy="4388224"/>
          </a:xfrm>
        </p:spPr>
        <p:txBody>
          <a:bodyPr>
            <a:normAutofit/>
          </a:bodyPr>
          <a:lstStyle/>
          <a:p>
            <a:pPr marL="457200" indent="-457200">
              <a:buFont typeface="+mj-lt"/>
              <a:buAutoNum type="arabicPeriod"/>
            </a:pPr>
            <a:r>
              <a:rPr lang="en-US" altLang="ja-JP" sz="2800" b="1" dirty="0"/>
              <a:t>M</a:t>
            </a:r>
            <a:r>
              <a:rPr lang="en-US" altLang="ja-JP" sz="2800" b="1" dirty="0" smtClean="0"/>
              <a:t>ethodology of the literature search and outline of the studies subject to systematic review</a:t>
            </a:r>
          </a:p>
          <a:p>
            <a:pPr marL="457200" indent="-457200">
              <a:buFont typeface="+mj-lt"/>
              <a:buAutoNum type="arabicPeriod"/>
            </a:pPr>
            <a:r>
              <a:rPr lang="en-US" altLang="ja-JP" sz="2800" b="1" dirty="0"/>
              <a:t>O</a:t>
            </a:r>
            <a:r>
              <a:rPr lang="en-US" altLang="ja-JP" sz="2800" b="1" dirty="0" smtClean="0"/>
              <a:t>verall structure of the transition strategy debate</a:t>
            </a:r>
          </a:p>
          <a:p>
            <a:pPr marL="457200" indent="-457200">
              <a:buFont typeface="+mj-lt"/>
              <a:buAutoNum type="arabicPeriod"/>
            </a:pPr>
            <a:r>
              <a:rPr lang="en-US" altLang="ja-JP" sz="2800" b="1" dirty="0"/>
              <a:t>R</a:t>
            </a:r>
            <a:r>
              <a:rPr lang="en-US" altLang="ja-JP" sz="2800" b="1" dirty="0" smtClean="0"/>
              <a:t>elationship between debate attitude and literature attributes</a:t>
            </a:r>
          </a:p>
          <a:p>
            <a:pPr marL="457200" indent="-457200">
              <a:buFont typeface="+mj-lt"/>
              <a:buAutoNum type="arabicPeriod"/>
            </a:pPr>
            <a:r>
              <a:rPr lang="en-US" altLang="ja-JP" sz="2800" b="1" dirty="0"/>
              <a:t>B</a:t>
            </a:r>
            <a:r>
              <a:rPr lang="en-US" altLang="ja-JP" sz="2800" b="1" dirty="0" smtClean="0"/>
              <a:t>eyond the dichotomy: concluding remarks</a:t>
            </a:r>
            <a:endParaRPr kumimoji="1" lang="ja-JP" altLang="en-US" sz="28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415803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0659"/>
            <a:ext cx="7772400" cy="1156447"/>
          </a:xfrm>
        </p:spPr>
        <p:txBody>
          <a:bodyPr>
            <a:noAutofit/>
          </a:bodyPr>
          <a:lstStyle/>
          <a:p>
            <a:r>
              <a:rPr lang="en-US" altLang="ja-JP" sz="2800" b="1" cap="none" dirty="0" smtClean="0">
                <a:latin typeface="Georgia" panose="02040502050405020303" pitchFamily="18" charset="0"/>
              </a:rPr>
              <a:t>Methodology of </a:t>
            </a:r>
            <a:r>
              <a:rPr lang="en-US" altLang="ja-JP" sz="2800" b="1" cap="none" dirty="0">
                <a:latin typeface="Georgia" panose="02040502050405020303" pitchFamily="18" charset="0"/>
              </a:rPr>
              <a:t>t</a:t>
            </a:r>
            <a:r>
              <a:rPr lang="en-US" altLang="ja-JP" sz="2800" b="1" cap="none" dirty="0" smtClean="0">
                <a:latin typeface="Georgia" panose="02040502050405020303" pitchFamily="18" charset="0"/>
              </a:rPr>
              <a:t>he Literature Search and Outline of </a:t>
            </a:r>
            <a:r>
              <a:rPr lang="en-US" altLang="ja-JP" sz="2800" b="1" cap="none" dirty="0">
                <a:latin typeface="Georgia" panose="02040502050405020303" pitchFamily="18" charset="0"/>
              </a:rPr>
              <a:t>t</a:t>
            </a:r>
            <a:r>
              <a:rPr lang="en-US" altLang="ja-JP" sz="2800" b="1" cap="none" dirty="0" smtClean="0">
                <a:latin typeface="Georgia" panose="02040502050405020303" pitchFamily="18" charset="0"/>
              </a:rPr>
              <a:t>he Studies Subject to Systematic Review</a:t>
            </a:r>
            <a:endParaRPr lang="en-US" altLang="ja-JP" sz="2800" b="1" cap="none" dirty="0">
              <a:latin typeface="Georgia" panose="02040502050405020303" pitchFamily="18" charset="0"/>
            </a:endParaRPr>
          </a:p>
        </p:txBody>
      </p:sp>
      <p:sp>
        <p:nvSpPr>
          <p:cNvPr id="3" name="コンテンツ プレースホルダー 2"/>
          <p:cNvSpPr>
            <a:spLocks noGrp="1"/>
          </p:cNvSpPr>
          <p:nvPr>
            <p:ph idx="1"/>
          </p:nvPr>
        </p:nvSpPr>
        <p:spPr>
          <a:xfrm>
            <a:off x="685800" y="1658471"/>
            <a:ext cx="7772400" cy="4706470"/>
          </a:xfrm>
        </p:spPr>
        <p:txBody>
          <a:bodyPr>
            <a:normAutofit fontScale="92500" lnSpcReduction="10000"/>
          </a:bodyPr>
          <a:lstStyle/>
          <a:p>
            <a:r>
              <a:rPr lang="en-US" altLang="ja-JP" sz="2200" dirty="0" smtClean="0"/>
              <a:t>To identify </a:t>
            </a:r>
            <a:r>
              <a:rPr lang="en-US" altLang="ja-JP" sz="2200" dirty="0"/>
              <a:t>relevant studies </a:t>
            </a:r>
            <a:r>
              <a:rPr lang="en-US" altLang="ja-JP" sz="2200" dirty="0" smtClean="0"/>
              <a:t>during </a:t>
            </a:r>
            <a:r>
              <a:rPr lang="en-US" altLang="ja-JP" sz="2200" dirty="0"/>
              <a:t>the period from 1989 to 2013, we searched </a:t>
            </a:r>
            <a:r>
              <a:rPr lang="en-US" altLang="ja-JP" sz="2200" dirty="0" err="1" smtClean="0"/>
              <a:t>EconLit</a:t>
            </a:r>
            <a:r>
              <a:rPr lang="en-US" altLang="ja-JP" sz="2200" dirty="0" smtClean="0"/>
              <a:t> database using keywords such as </a:t>
            </a:r>
            <a:r>
              <a:rPr lang="en-US" altLang="ja-JP" sz="2200" i="1" dirty="0"/>
              <a:t>big bang</a:t>
            </a:r>
            <a:r>
              <a:rPr lang="en-US" altLang="ja-JP" sz="2200" dirty="0"/>
              <a:t>, </a:t>
            </a:r>
            <a:r>
              <a:rPr lang="en-US" altLang="ja-JP" sz="2200" i="1" dirty="0"/>
              <a:t>gradualism</a:t>
            </a:r>
            <a:r>
              <a:rPr lang="en-US" altLang="ja-JP" sz="2200" dirty="0"/>
              <a:t>, </a:t>
            </a:r>
            <a:r>
              <a:rPr lang="en-US" altLang="ja-JP" sz="2200" i="1" dirty="0"/>
              <a:t>radicalism</a:t>
            </a:r>
            <a:r>
              <a:rPr lang="en-US" altLang="ja-JP" sz="2200" dirty="0"/>
              <a:t>, </a:t>
            </a:r>
            <a:r>
              <a:rPr lang="en-US" altLang="ja-JP" sz="2200" i="1" dirty="0"/>
              <a:t>shock therapy</a:t>
            </a:r>
            <a:r>
              <a:rPr lang="en-US" altLang="ja-JP" sz="2200" dirty="0"/>
              <a:t>, and </a:t>
            </a:r>
            <a:r>
              <a:rPr lang="en-US" altLang="ja-JP" sz="2200" i="1" dirty="0"/>
              <a:t>Washington </a:t>
            </a:r>
            <a:r>
              <a:rPr lang="en-US" altLang="ja-JP" sz="2200" i="1" dirty="0" smtClean="0"/>
              <a:t>Consensus</a:t>
            </a:r>
            <a:r>
              <a:rPr lang="en-US" altLang="ja-JP" sz="2200" dirty="0" smtClean="0"/>
              <a:t>.</a:t>
            </a:r>
          </a:p>
          <a:p>
            <a:r>
              <a:rPr lang="ja-JP" altLang="ja-JP" sz="2200" dirty="0"/>
              <a:t> </a:t>
            </a:r>
            <a:r>
              <a:rPr lang="en-US" altLang="ja-JP" sz="2200" dirty="0"/>
              <a:t>In addition, we also collected studies </a:t>
            </a:r>
            <a:r>
              <a:rPr lang="en-US" altLang="ja-JP" sz="2200" dirty="0" smtClean="0"/>
              <a:t>that </a:t>
            </a:r>
            <a:r>
              <a:rPr lang="en-US" altLang="ja-JP" sz="2200" dirty="0"/>
              <a:t>are widely regarded as having an important influence on the transition strategy debate, although they were not picked up from our mechanical search, and as many non-overlapping related research works as </a:t>
            </a:r>
            <a:r>
              <a:rPr lang="en-US" altLang="ja-JP" sz="2200" dirty="0" smtClean="0"/>
              <a:t>possible. </a:t>
            </a:r>
            <a:r>
              <a:rPr lang="en-US" altLang="ja-JP" sz="2200" dirty="0"/>
              <a:t>In this way, we collected a total of 368 studies.</a:t>
            </a:r>
            <a:endParaRPr lang="en-US" altLang="ja-JP" sz="2200" dirty="0" smtClean="0"/>
          </a:p>
          <a:p>
            <a:r>
              <a:rPr lang="en-US" altLang="ja-JP" sz="2200" dirty="0"/>
              <a:t>Next, we further narrowed our focus to study works that can be subjected to our systematic review by carefully reading the 368 studies one by one. As a result, we ultimately selected a total of 135 studies from </a:t>
            </a:r>
            <a:r>
              <a:rPr lang="en-US" altLang="ja-JP" sz="2200" dirty="0" err="1"/>
              <a:t>Svejnar</a:t>
            </a:r>
            <a:r>
              <a:rPr lang="en-US" altLang="ja-JP" sz="2200" dirty="0"/>
              <a:t> (1989) and Lipton and Sachs (</a:t>
            </a:r>
            <a:r>
              <a:rPr lang="en-US" altLang="ja-JP" sz="2200" dirty="0" smtClean="0"/>
              <a:t>1990) to </a:t>
            </a:r>
            <a:r>
              <a:rPr lang="en-US" altLang="ja-JP" sz="2200" dirty="0"/>
              <a:t>the latest publications, including </a:t>
            </a:r>
            <a:r>
              <a:rPr lang="en-US" altLang="ja-JP" sz="2200" dirty="0" err="1"/>
              <a:t>Dell'Anno</a:t>
            </a:r>
            <a:r>
              <a:rPr lang="en-US" altLang="ja-JP" sz="2200" dirty="0"/>
              <a:t> and Villa (2013) and Rutland (2013). </a:t>
            </a:r>
            <a:r>
              <a:rPr lang="en-US" altLang="ja-JP" sz="2200" dirty="0" smtClean="0"/>
              <a:t> </a:t>
            </a:r>
          </a:p>
          <a:p>
            <a:r>
              <a:rPr lang="en-US" altLang="ja-JP" sz="2200" dirty="0" smtClean="0"/>
              <a:t>We call these 135 studies as </a:t>
            </a:r>
            <a:r>
              <a:rPr lang="en-US" altLang="ja-JP" sz="2200" dirty="0" smtClean="0">
                <a:solidFill>
                  <a:srgbClr val="0070C0"/>
                </a:solidFill>
              </a:rPr>
              <a:t>the basic collection</a:t>
            </a:r>
            <a:r>
              <a:rPr lang="en-US" altLang="ja-JP" sz="2200" dirty="0" smtClean="0"/>
              <a:t>. </a:t>
            </a:r>
          </a:p>
          <a:p>
            <a:endParaRPr kumimoji="1" lang="ja-JP" altLang="en-US" sz="2400"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56502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397358097"/>
              </p:ext>
            </p:extLst>
          </p:nvPr>
        </p:nvGraphicFramePr>
        <p:xfrm>
          <a:off x="233363" y="704850"/>
          <a:ext cx="8677275" cy="5448300"/>
        </p:xfrm>
        <a:graphic>
          <a:graphicData uri="http://schemas.openxmlformats.org/presentationml/2006/ole">
            <mc:AlternateContent xmlns:mc="http://schemas.openxmlformats.org/markup-compatibility/2006">
              <mc:Choice xmlns:v="urn:schemas-microsoft-com:vml" Requires="v">
                <p:oleObj spid="_x0000_s1043" name="Worksheet" r:id="rId3" imgW="8677138" imgH="5448460" progId="Excel.Sheet.12">
                  <p:embed/>
                </p:oleObj>
              </mc:Choice>
              <mc:Fallback>
                <p:oleObj name="Worksheet" r:id="rId3" imgW="8677138" imgH="5448460" progId="Excel.Sheet.12">
                  <p:embed/>
                  <p:pic>
                    <p:nvPicPr>
                      <p:cNvPr id="0" name=""/>
                      <p:cNvPicPr/>
                      <p:nvPr/>
                    </p:nvPicPr>
                    <p:blipFill>
                      <a:blip r:embed="rId4"/>
                      <a:stretch>
                        <a:fillRect/>
                      </a:stretch>
                    </p:blipFill>
                    <p:spPr>
                      <a:xfrm>
                        <a:off x="233363" y="704850"/>
                        <a:ext cx="8677275" cy="5448300"/>
                      </a:xfrm>
                      <a:prstGeom prst="rect">
                        <a:avLst/>
                      </a:prstGeom>
                    </p:spPr>
                  </p:pic>
                </p:oleObj>
              </mc:Fallback>
            </mc:AlternateContent>
          </a:graphicData>
        </a:graphic>
      </p:graphicFrame>
      <p:sp>
        <p:nvSpPr>
          <p:cNvPr id="3" name="スライド番号プレースホルダー 2"/>
          <p:cNvSpPr>
            <a:spLocks noGrp="1"/>
          </p:cNvSpPr>
          <p:nvPr>
            <p:ph type="sldNum" sz="quarter" idx="12"/>
          </p:nvPr>
        </p:nvSpPr>
        <p:spPr/>
        <p:txBody>
          <a:bodyPr/>
          <a:lstStyle/>
          <a:p>
            <a:fld id="{4FAB73BC-B049-4115-A692-8D63A059BFB8}" type="slidenum">
              <a:rPr lang="en-US" smtClean="0"/>
              <a:t>7</a:t>
            </a:fld>
            <a:endParaRPr lang="en-US" dirty="0"/>
          </a:p>
        </p:txBody>
      </p:sp>
      <p:sp>
        <p:nvSpPr>
          <p:cNvPr id="4" name="角丸四角形 3"/>
          <p:cNvSpPr/>
          <p:nvPr/>
        </p:nvSpPr>
        <p:spPr>
          <a:xfrm>
            <a:off x="1515035" y="1102659"/>
            <a:ext cx="1667436" cy="48319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168588" y="1102659"/>
            <a:ext cx="385483" cy="483197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7153835" y="1102660"/>
            <a:ext cx="717177" cy="483197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34353" y="5991579"/>
            <a:ext cx="2061883" cy="646331"/>
          </a:xfrm>
          <a:prstGeom prst="rect">
            <a:avLst/>
          </a:prstGeom>
          <a:noFill/>
        </p:spPr>
        <p:txBody>
          <a:bodyPr wrap="square" rtlCol="0">
            <a:spAutoFit/>
          </a:bodyPr>
          <a:lstStyle/>
          <a:p>
            <a:r>
              <a:rPr kumimoji="1" lang="en-US" altLang="ja-JP" sz="1200" dirty="0" smtClean="0"/>
              <a:t>Breakdown of the USSR and the 5</a:t>
            </a:r>
            <a:r>
              <a:rPr kumimoji="1" lang="en-US" altLang="ja-JP" sz="1200" baseline="30000" dirty="0" smtClean="0"/>
              <a:t>th</a:t>
            </a:r>
            <a:r>
              <a:rPr kumimoji="1" lang="en-US" altLang="ja-JP" sz="1200" dirty="0" smtClean="0"/>
              <a:t> anniversary of transition</a:t>
            </a:r>
            <a:endParaRPr kumimoji="1" lang="ja-JP" altLang="en-US" sz="1200" dirty="0"/>
          </a:p>
        </p:txBody>
      </p:sp>
      <p:sp>
        <p:nvSpPr>
          <p:cNvPr id="8" name="テキスト ボックス 7"/>
          <p:cNvSpPr txBox="1"/>
          <p:nvPr/>
        </p:nvSpPr>
        <p:spPr>
          <a:xfrm>
            <a:off x="3858184" y="5991579"/>
            <a:ext cx="1006289" cy="276999"/>
          </a:xfrm>
          <a:prstGeom prst="rect">
            <a:avLst/>
          </a:prstGeom>
          <a:noFill/>
        </p:spPr>
        <p:txBody>
          <a:bodyPr wrap="square" rtlCol="0">
            <a:spAutoFit/>
          </a:bodyPr>
          <a:lstStyle/>
          <a:p>
            <a:r>
              <a:rPr kumimoji="1" lang="en-US" altLang="ja-JP" sz="1200" dirty="0" smtClean="0"/>
              <a:t>Millennium</a:t>
            </a:r>
            <a:endParaRPr kumimoji="1" lang="ja-JP" altLang="en-US" sz="1200" dirty="0"/>
          </a:p>
        </p:txBody>
      </p:sp>
      <p:sp>
        <p:nvSpPr>
          <p:cNvPr id="9" name="テキスト ボックス 8"/>
          <p:cNvSpPr txBox="1"/>
          <p:nvPr/>
        </p:nvSpPr>
        <p:spPr>
          <a:xfrm>
            <a:off x="6786282" y="5991579"/>
            <a:ext cx="1631577" cy="461665"/>
          </a:xfrm>
          <a:prstGeom prst="rect">
            <a:avLst/>
          </a:prstGeom>
          <a:noFill/>
        </p:spPr>
        <p:txBody>
          <a:bodyPr wrap="square" rtlCol="0">
            <a:spAutoFit/>
          </a:bodyPr>
          <a:lstStyle/>
          <a:p>
            <a:r>
              <a:rPr kumimoji="1" lang="en-US" altLang="ja-JP" sz="1200" dirty="0" smtClean="0"/>
              <a:t>The 20</a:t>
            </a:r>
            <a:r>
              <a:rPr kumimoji="1" lang="en-US" altLang="ja-JP" sz="1200" baseline="30000" dirty="0" smtClean="0"/>
              <a:t>th</a:t>
            </a:r>
            <a:r>
              <a:rPr kumimoji="1" lang="en-US" altLang="ja-JP" sz="1200" dirty="0" smtClean="0"/>
              <a:t> anniversary of transition</a:t>
            </a:r>
            <a:endParaRPr kumimoji="1" lang="ja-JP" altLang="en-US" sz="1200" dirty="0"/>
          </a:p>
        </p:txBody>
      </p:sp>
    </p:spTree>
    <p:extLst>
      <p:ext uri="{BB962C8B-B14F-4D97-AF65-F5344CB8AC3E}">
        <p14:creationId xmlns:p14="http://schemas.microsoft.com/office/powerpoint/2010/main" val="18252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311065265"/>
              </p:ext>
            </p:extLst>
          </p:nvPr>
        </p:nvGraphicFramePr>
        <p:xfrm>
          <a:off x="629491" y="367552"/>
          <a:ext cx="7802969" cy="6234953"/>
        </p:xfrm>
        <a:graphic>
          <a:graphicData uri="http://schemas.openxmlformats.org/presentationml/2006/ole">
            <mc:AlternateContent xmlns:mc="http://schemas.openxmlformats.org/markup-compatibility/2006">
              <mc:Choice xmlns:v="urn:schemas-microsoft-com:vml" Requires="v">
                <p:oleObj spid="_x0000_s2066" name="Worksheet" r:id="rId3" imgW="8010489" imgH="6400837" progId="Excel.Sheet.12">
                  <p:embed/>
                </p:oleObj>
              </mc:Choice>
              <mc:Fallback>
                <p:oleObj name="Worksheet" r:id="rId3" imgW="8010489" imgH="6400837" progId="Excel.Sheet.12">
                  <p:embed/>
                  <p:pic>
                    <p:nvPicPr>
                      <p:cNvPr id="0" name=""/>
                      <p:cNvPicPr/>
                      <p:nvPr/>
                    </p:nvPicPr>
                    <p:blipFill>
                      <a:blip r:embed="rId4"/>
                      <a:stretch>
                        <a:fillRect/>
                      </a:stretch>
                    </p:blipFill>
                    <p:spPr>
                      <a:xfrm>
                        <a:off x="629491" y="367552"/>
                        <a:ext cx="7802969" cy="6234953"/>
                      </a:xfrm>
                      <a:prstGeom prst="rect">
                        <a:avLst/>
                      </a:prstGeom>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639860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941773950"/>
              </p:ext>
            </p:extLst>
          </p:nvPr>
        </p:nvGraphicFramePr>
        <p:xfrm>
          <a:off x="665350" y="358485"/>
          <a:ext cx="7698721" cy="6499515"/>
        </p:xfrm>
        <a:graphic>
          <a:graphicData uri="http://schemas.openxmlformats.org/presentationml/2006/ole">
            <mc:AlternateContent xmlns:mc="http://schemas.openxmlformats.org/markup-compatibility/2006">
              <mc:Choice xmlns:v="urn:schemas-microsoft-com:vml" Requires="v">
                <p:oleObj spid="_x0000_s3090" name="Worksheet" r:id="rId3" imgW="8010489" imgH="6762873" progId="Excel.Sheet.12">
                  <p:embed/>
                </p:oleObj>
              </mc:Choice>
              <mc:Fallback>
                <p:oleObj name="Worksheet" r:id="rId3" imgW="8010489" imgH="6762873" progId="Excel.Sheet.12">
                  <p:embed/>
                  <p:pic>
                    <p:nvPicPr>
                      <p:cNvPr id="0" name=""/>
                      <p:cNvPicPr/>
                      <p:nvPr/>
                    </p:nvPicPr>
                    <p:blipFill>
                      <a:blip r:embed="rId4"/>
                      <a:stretch>
                        <a:fillRect/>
                      </a:stretch>
                    </p:blipFill>
                    <p:spPr>
                      <a:xfrm>
                        <a:off x="665350" y="358485"/>
                        <a:ext cx="7698721" cy="6499515"/>
                      </a:xfrm>
                      <a:prstGeom prst="rect">
                        <a:avLst/>
                      </a:prstGeom>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394091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木版活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版活字">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木版活字</Template>
  <TotalTime>233</TotalTime>
  <Words>2592</Words>
  <Application>Microsoft Office PowerPoint</Application>
  <PresentationFormat>画面に合わせる (4:3)</PresentationFormat>
  <Paragraphs>138</Paragraphs>
  <Slides>25</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木版活字</vt:lpstr>
      <vt:lpstr>Worksheet</vt:lpstr>
      <vt:lpstr>Radicalism versus Gradualism   A Systematic Review of the Transition Strategy Debate</vt:lpstr>
      <vt:lpstr>Introduction</vt:lpstr>
      <vt:lpstr>Introduction (2)</vt:lpstr>
      <vt:lpstr>Introduction (3)</vt:lpstr>
      <vt:lpstr>Paper Structure</vt:lpstr>
      <vt:lpstr>Methodology of the Literature Search and Outline of the Studies Subject to Systematic Review</vt:lpstr>
      <vt:lpstr>PowerPoint プレゼンテーション</vt:lpstr>
      <vt:lpstr>PowerPoint プレゼンテーション</vt:lpstr>
      <vt:lpstr>PowerPoint プレゼンテーション</vt:lpstr>
      <vt:lpstr>PowerPoint プレゼンテーション</vt:lpstr>
      <vt:lpstr>Overall Structure of the Transition Strategy Debate</vt:lpstr>
      <vt:lpstr>Overall Structure of the Transition Strategy Debate (2)</vt:lpstr>
      <vt:lpstr>Overall Structure of the Transition Strategy Debate (3)</vt:lpstr>
      <vt:lpstr>Overall Structure of the Transition Strategy Debate (4)</vt:lpstr>
      <vt:lpstr>PowerPoint プレゼンテーション</vt:lpstr>
      <vt:lpstr>PowerPoint プレゼンテーション</vt:lpstr>
      <vt:lpstr>Relationship between Debate Attitude and Literature Attributes</vt:lpstr>
      <vt:lpstr>Relationship between Debate Attitude and Literature Attributes (2)</vt:lpstr>
      <vt:lpstr>Relationship between Debate Attitude and Literature Attributes (3)</vt:lpstr>
      <vt:lpstr>Relationship between Debate Attitude and Literature Attributes (4)</vt:lpstr>
      <vt:lpstr>Relationship between Debate Attitude and Literature Attributes (5)</vt:lpstr>
      <vt:lpstr>Beyond the Dichotomy: Concluding Remarks</vt:lpstr>
      <vt:lpstr>Beyond the Dichotomy: Concluding Remarks (2)</vt:lpstr>
      <vt:lpstr>Dear MAER-NET Colleagues!</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Radicalism versus Gradualism   A Systematic Review of the Transition Strategy Debate</dc:title>
  <dc:creator>岩崎一郎</dc:creator>
  <cp:lastModifiedBy>Ichiro IWASAKI</cp:lastModifiedBy>
  <cp:revision>26</cp:revision>
  <cp:lastPrinted>2014-08-27T02:44:42Z</cp:lastPrinted>
  <dcterms:created xsi:type="dcterms:W3CDTF">2014-08-06T06:16:15Z</dcterms:created>
  <dcterms:modified xsi:type="dcterms:W3CDTF">2014-09-11T05:10:50Z</dcterms:modified>
</cp:coreProperties>
</file>